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2" r:id="rId17"/>
    <p:sldId id="271"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B3C9"/>
    <a:srgbClr val="21A0FF"/>
    <a:srgbClr val="159BFF"/>
    <a:srgbClr val="A1C8DB"/>
    <a:srgbClr val="008DF6"/>
    <a:srgbClr val="3BABFF"/>
    <a:srgbClr val="6E6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smtClean="0"/>
              <a:t>Click to edit Master subtitle style</a:t>
            </a:r>
            <a:endParaRPr lang="en-US"/>
          </a:p>
        </p:txBody>
      </p:sp>
      <p:sp>
        <p:nvSpPr>
          <p:cNvPr id="3108" name="Rectangle 36"/>
          <p:cNvSpPr>
            <a:spLocks noGrp="1" noChangeArrowheads="1"/>
          </p:cNvSpPr>
          <p:nvPr>
            <p:ph type="dt" sz="half" idx="2"/>
          </p:nvPr>
        </p:nvSpPr>
        <p:spPr/>
        <p:txBody>
          <a:bodyPr/>
          <a:lstStyle>
            <a:lvl1pPr>
              <a:defRPr/>
            </a:lvl1pPr>
          </a:lstStyle>
          <a:p>
            <a:fld id="{7C597556-F98C-4C6F-AA1B-2C852EE99F0D}" type="datetimeFigureOut">
              <a:rPr lang="hr-HR" smtClean="0"/>
              <a:pPr/>
              <a:t>28.1.2013.</a:t>
            </a:fld>
            <a:endParaRPr lang="hr-HR"/>
          </a:p>
        </p:txBody>
      </p:sp>
      <p:sp>
        <p:nvSpPr>
          <p:cNvPr id="3109" name="Rectangle 37"/>
          <p:cNvSpPr>
            <a:spLocks noGrp="1" noChangeArrowheads="1"/>
          </p:cNvSpPr>
          <p:nvPr>
            <p:ph type="ftr" sz="quarter" idx="3"/>
          </p:nvPr>
        </p:nvSpPr>
        <p:spPr/>
        <p:txBody>
          <a:bodyPr/>
          <a:lstStyle>
            <a:lvl1pPr>
              <a:defRPr/>
            </a:lvl1pPr>
          </a:lstStyle>
          <a:p>
            <a:endParaRPr lang="hr-HR"/>
          </a:p>
        </p:txBody>
      </p:sp>
      <p:sp>
        <p:nvSpPr>
          <p:cNvPr id="3110" name="Rectangle 38"/>
          <p:cNvSpPr>
            <a:spLocks noGrp="1" noChangeArrowheads="1"/>
          </p:cNvSpPr>
          <p:nvPr>
            <p:ph type="sldNum" sz="quarter" idx="4"/>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9906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50673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8" name="Footer Placeholder 7"/>
          <p:cNvSpPr>
            <a:spLocks noGrp="1"/>
          </p:cNvSpPr>
          <p:nvPr>
            <p:ph type="ftr" sz="quarter" idx="11"/>
          </p:nvPr>
        </p:nvSpPr>
        <p:spPr/>
        <p:txBody>
          <a:bodyPr/>
          <a:lstStyle>
            <a:lvl1pPr>
              <a:defRPr/>
            </a:lvl1pPr>
          </a:lstStyle>
          <a:p>
            <a:endParaRPr lang="hr-HR"/>
          </a:p>
        </p:txBody>
      </p:sp>
      <p:sp>
        <p:nvSpPr>
          <p:cNvPr id="9" name="Slide Number Placeholder 8"/>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4" name="Footer Placeholder 3"/>
          <p:cNvSpPr>
            <a:spLocks noGrp="1"/>
          </p:cNvSpPr>
          <p:nvPr>
            <p:ph type="ftr" sz="quarter" idx="11"/>
          </p:nvPr>
        </p:nvSpPr>
        <p:spPr/>
        <p:txBody>
          <a:bodyPr/>
          <a:lstStyle>
            <a:lvl1pPr>
              <a:defRPr/>
            </a:lvl1pPr>
          </a:lstStyle>
          <a:p>
            <a:endParaRPr lang="hr-HR"/>
          </a:p>
        </p:txBody>
      </p:sp>
      <p:sp>
        <p:nvSpPr>
          <p:cNvPr id="5" name="Slide Number Placeholder 4"/>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3" name="Footer Placeholder 2"/>
          <p:cNvSpPr>
            <a:spLocks noGrp="1"/>
          </p:cNvSpPr>
          <p:nvPr>
            <p:ph type="ftr" sz="quarter" idx="11"/>
          </p:nvPr>
        </p:nvSpPr>
        <p:spPr/>
        <p:txBody>
          <a:bodyPr/>
          <a:lstStyle>
            <a:lvl1pPr>
              <a:defRPr/>
            </a:lvl1pPr>
          </a:lstStyle>
          <a:p>
            <a:endParaRPr lang="hr-HR"/>
          </a:p>
        </p:txBody>
      </p:sp>
      <p:sp>
        <p:nvSpPr>
          <p:cNvPr id="4" name="Slide Number Placeholder 3"/>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C597556-F98C-4C6F-AA1B-2C852EE99F0D}" type="datetimeFigureOut">
              <a:rPr lang="hr-HR" smtClean="0"/>
              <a:pPr/>
              <a:t>28.1.2013.</a:t>
            </a:fld>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515465F0-7295-4B8C-BD1E-2CDB8019F28D}"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7C597556-F98C-4C6F-AA1B-2C852EE99F0D}" type="datetimeFigureOut">
              <a:rPr lang="hr-HR" smtClean="0"/>
              <a:pPr/>
              <a:t>28.1.2013.</a:t>
            </a:fld>
            <a:endParaRPr lang="hr-HR"/>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hr-HR"/>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15465F0-7295-4B8C-BD1E-2CDB8019F28D}"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l="4002" t="90224" r="78697" b="3531"/>
          <a:stretch>
            <a:fillRect/>
          </a:stretch>
        </p:blipFill>
        <p:spPr bwMode="auto">
          <a:xfrm>
            <a:off x="0" y="1"/>
            <a:ext cx="1276350" cy="1124743"/>
          </a:xfrm>
          <a:prstGeom prst="rect">
            <a:avLst/>
          </a:prstGeom>
          <a:noFill/>
        </p:spPr>
      </p:pic>
      <p:sp>
        <p:nvSpPr>
          <p:cNvPr id="4" name="TextBox 3"/>
          <p:cNvSpPr txBox="1"/>
          <p:nvPr/>
        </p:nvSpPr>
        <p:spPr>
          <a:xfrm>
            <a:off x="1259632" y="0"/>
            <a:ext cx="7884368" cy="1130291"/>
          </a:xfrm>
          <a:prstGeom prst="rect">
            <a:avLst/>
          </a:prstGeom>
          <a:solidFill>
            <a:schemeClr val="bg1"/>
          </a:solidFill>
        </p:spPr>
        <p:txBody>
          <a:bodyPr wrap="square" tIns="72000" bIns="72000" rtlCol="0">
            <a:spAutoFit/>
          </a:bodyPr>
          <a:lstStyle/>
          <a:p>
            <a:pPr algn="l"/>
            <a:r>
              <a:rPr lang="hr-HR" sz="3200" dirty="0" smtClean="0">
                <a:solidFill>
                  <a:schemeClr val="bg1">
                    <a:lumMod val="65000"/>
                  </a:schemeClr>
                </a:solidFill>
                <a:latin typeface="Bookman Old Style" pitchFamily="18" charset="0"/>
              </a:rPr>
              <a:t>Srednja škola – Centar za odgoj i obrazovanje Zagreb, Zagorska 14</a:t>
            </a:r>
            <a:endParaRPr lang="hr-HR" sz="3200" dirty="0">
              <a:solidFill>
                <a:schemeClr val="bg1">
                  <a:lumMod val="65000"/>
                </a:schemeClr>
              </a:solidFill>
              <a:latin typeface="Bookman Old Style" pitchFamily="18" charset="0"/>
            </a:endParaRPr>
          </a:p>
        </p:txBody>
      </p:sp>
      <p:sp>
        <p:nvSpPr>
          <p:cNvPr id="5" name="Rectangle 4"/>
          <p:cNvSpPr/>
          <p:nvPr/>
        </p:nvSpPr>
        <p:spPr>
          <a:xfrm>
            <a:off x="2627784" y="2564904"/>
            <a:ext cx="4572000" cy="2062103"/>
          </a:xfrm>
          <a:prstGeom prst="rect">
            <a:avLst/>
          </a:prstGeom>
        </p:spPr>
        <p:txBody>
          <a:bodyPr>
            <a:spAutoFit/>
          </a:bodyPr>
          <a:lstStyle/>
          <a:p>
            <a:pPr algn="ctr"/>
            <a:r>
              <a:rPr lang="hr-HR" sz="3200" dirty="0" smtClean="0">
                <a:latin typeface="Bookman Old Style" pitchFamily="18" charset="0"/>
              </a:rPr>
              <a:t>Mogući poticaji i potpore za poslodavce i radionice stručne prakse</a:t>
            </a:r>
            <a:endParaRPr lang="hr-HR" sz="3200" dirty="0">
              <a:latin typeface="Bookman Old Style" pitchFamily="18" charset="0"/>
            </a:endParaRPr>
          </a:p>
        </p:txBody>
      </p:sp>
      <p:sp>
        <p:nvSpPr>
          <p:cNvPr id="7" name="Subtitle 2"/>
          <p:cNvSpPr txBox="1">
            <a:spLocks/>
          </p:cNvSpPr>
          <p:nvPr/>
        </p:nvSpPr>
        <p:spPr>
          <a:xfrm>
            <a:off x="1043608" y="5157192"/>
            <a:ext cx="7920880" cy="685800"/>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hr-HR" sz="2000" b="0" i="0" u="none" strike="noStrike" kern="0" cap="none" spc="0" normalizeH="0" baseline="0" noProof="0" dirty="0" smtClean="0">
                <a:ln>
                  <a:noFill/>
                </a:ln>
                <a:solidFill>
                  <a:schemeClr val="tx1"/>
                </a:solidFill>
                <a:effectLst/>
                <a:uLnTx/>
                <a:uFillTx/>
                <a:latin typeface="Bookman Old Style" pitchFamily="18" charset="0"/>
              </a:rPr>
              <a:t>Maja Postoglu, prof.soc.ped.</a:t>
            </a:r>
          </a:p>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hr-HR" sz="2000" b="0" i="0" u="none" strike="noStrike" kern="0" cap="none" spc="0" normalizeH="0" baseline="0" noProof="0" dirty="0" smtClean="0">
                <a:ln>
                  <a:noFill/>
                </a:ln>
                <a:solidFill>
                  <a:schemeClr val="tx1"/>
                </a:solidFill>
                <a:effectLst/>
                <a:uLnTx/>
                <a:uFillTx/>
                <a:latin typeface="Bookman Old Style" pitchFamily="18" charset="0"/>
              </a:rPr>
              <a:t>Defektolog za praćenje procesa socijalizacije i pružanja podrške u zapošljavanju</a:t>
            </a:r>
            <a:endParaRPr kumimoji="0" lang="hr-HR" sz="2000" b="0" i="0" u="none" strike="noStrike" kern="0" cap="none" spc="0" normalizeH="0" baseline="0" noProof="0" dirty="0">
              <a:ln>
                <a:noFill/>
              </a:ln>
              <a:solidFill>
                <a:schemeClr val="tx1"/>
              </a:solidFill>
              <a:effectLst/>
              <a:uLnTx/>
              <a:uFillTx/>
              <a:latin typeface="Bookman Old Styl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Potrebna dokumentacija:</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6533586"/>
              </p:ext>
            </p:extLst>
          </p:nvPr>
        </p:nvGraphicFramePr>
        <p:xfrm>
          <a:off x="0" y="1052737"/>
          <a:ext cx="9144000" cy="6464808"/>
        </p:xfrm>
        <a:graphic>
          <a:graphicData uri="http://schemas.openxmlformats.org/drawingml/2006/table">
            <a:tbl>
              <a:tblPr firstRow="1" firstCol="1" lastRow="1" lastCol="1" bandRow="1" bandCol="1">
                <a:tableStyleId>{5C22544A-7EE6-4342-B048-85BDC9FD1C3A}</a:tableStyleId>
              </a:tblPr>
              <a:tblGrid>
                <a:gridCol w="5364088"/>
                <a:gridCol w="3779912"/>
              </a:tblGrid>
              <a:tr h="222477">
                <a:tc>
                  <a:txBody>
                    <a:bodyPr/>
                    <a:lstStyle/>
                    <a:p>
                      <a:pPr>
                        <a:lnSpc>
                          <a:spcPct val="115000"/>
                        </a:lnSpc>
                        <a:spcAft>
                          <a:spcPts val="0"/>
                        </a:spcAft>
                      </a:pPr>
                      <a:r>
                        <a:rPr lang="hr-HR" sz="1400" dirty="0">
                          <a:solidFill>
                            <a:srgbClr val="FFC000"/>
                          </a:solidFill>
                          <a:effectLst/>
                          <a:latin typeface="Bookman Old Style" pitchFamily="18" charset="0"/>
                        </a:rPr>
                        <a:t>Prvi zahtjev</a:t>
                      </a:r>
                      <a:endParaRPr lang="hr-HR" sz="1400" dirty="0">
                        <a:solidFill>
                          <a:srgbClr val="FFC000"/>
                        </a:solidFill>
                        <a:effectLst/>
                        <a:latin typeface="Bookman Old Style" pitchFamily="18" charset="0"/>
                        <a:ea typeface="Calibri"/>
                        <a:cs typeface="Times New Roman"/>
                      </a:endParaRPr>
                    </a:p>
                  </a:txBody>
                  <a:tcPr marL="68580" marR="68580" marT="0" marB="0">
                    <a:solidFill>
                      <a:srgbClr val="159BFF"/>
                    </a:solidFill>
                  </a:tcPr>
                </a:tc>
                <a:tc>
                  <a:txBody>
                    <a:bodyPr/>
                    <a:lstStyle/>
                    <a:p>
                      <a:pPr>
                        <a:lnSpc>
                          <a:spcPct val="115000"/>
                        </a:lnSpc>
                        <a:spcAft>
                          <a:spcPts val="0"/>
                        </a:spcAft>
                      </a:pPr>
                      <a:r>
                        <a:rPr lang="hr-HR" sz="1400" dirty="0">
                          <a:solidFill>
                            <a:srgbClr val="FFC000"/>
                          </a:solidFill>
                          <a:effectLst/>
                          <a:latin typeface="Bookman Old Style" pitchFamily="18" charset="0"/>
                        </a:rPr>
                        <a:t>Svaki slijedeći zahtjev</a:t>
                      </a:r>
                      <a:endParaRPr lang="hr-HR" sz="1400" dirty="0">
                        <a:solidFill>
                          <a:srgbClr val="FFC000"/>
                        </a:solidFill>
                        <a:effectLst/>
                        <a:latin typeface="Bookman Old Style" pitchFamily="18" charset="0"/>
                        <a:ea typeface="Calibri"/>
                        <a:cs typeface="Times New Roman"/>
                      </a:endParaRPr>
                    </a:p>
                  </a:txBody>
                  <a:tcPr marL="68580" marR="68580" marT="0" marB="0">
                    <a:solidFill>
                      <a:srgbClr val="159BFF"/>
                    </a:solidFill>
                  </a:tcPr>
                </a:tc>
              </a:tr>
              <a:tr h="222477">
                <a:tc>
                  <a:txBody>
                    <a:bodyPr/>
                    <a:lstStyle/>
                    <a:p>
                      <a:pPr>
                        <a:lnSpc>
                          <a:spcPct val="115000"/>
                        </a:lnSpc>
                        <a:spcAft>
                          <a:spcPts val="0"/>
                        </a:spcAft>
                      </a:pPr>
                      <a:r>
                        <a:rPr lang="hr-HR" sz="1400" dirty="0">
                          <a:effectLst/>
                          <a:latin typeface="Bookman Old Style" pitchFamily="18" charset="0"/>
                        </a:rPr>
                        <a:t>ugovor o radu</a:t>
                      </a:r>
                      <a:endParaRPr lang="hr-HR" sz="1400" dirty="0">
                        <a:effectLst/>
                        <a:latin typeface="Bookman Old Style" pitchFamily="18" charset="0"/>
                        <a:ea typeface="Calibri"/>
                        <a:cs typeface="Times New Roman"/>
                      </a:endParaRPr>
                    </a:p>
                  </a:txBody>
                  <a:tcPr marL="68580" marR="68580" marT="0" marB="0">
                    <a:solidFill>
                      <a:srgbClr val="159BFF"/>
                    </a:solidFill>
                  </a:tcPr>
                </a:tc>
                <a:tc>
                  <a:txBody>
                    <a:bodyPr/>
                    <a:lstStyle/>
                    <a:p>
                      <a:pPr>
                        <a:lnSpc>
                          <a:spcPct val="115000"/>
                        </a:lnSpc>
                        <a:spcAft>
                          <a:spcPts val="0"/>
                        </a:spcAft>
                      </a:pPr>
                      <a:r>
                        <a:rPr lang="hr-HR" sz="1400" dirty="0">
                          <a:effectLst/>
                          <a:latin typeface="Bookman Old Style" pitchFamily="18" charset="0"/>
                        </a:rPr>
                        <a:t> </a:t>
                      </a:r>
                      <a:endParaRPr lang="hr-HR" sz="1400" dirty="0">
                        <a:effectLst/>
                        <a:latin typeface="Bookman Old Style" pitchFamily="18" charset="0"/>
                        <a:ea typeface="Calibri"/>
                        <a:cs typeface="Times New Roman"/>
                      </a:endParaRPr>
                    </a:p>
                  </a:txBody>
                  <a:tcPr marL="68580" marR="68580" marT="0" marB="0">
                    <a:solidFill>
                      <a:srgbClr val="159BFF"/>
                    </a:solidFill>
                  </a:tcPr>
                </a:tc>
              </a:tr>
              <a:tr h="450386">
                <a:tc>
                  <a:txBody>
                    <a:bodyPr/>
                    <a:lstStyle/>
                    <a:p>
                      <a:pPr>
                        <a:lnSpc>
                          <a:spcPct val="115000"/>
                        </a:lnSpc>
                        <a:spcAft>
                          <a:spcPts val="0"/>
                        </a:spcAft>
                      </a:pPr>
                      <a:r>
                        <a:rPr lang="hr-HR" sz="1400" dirty="0">
                          <a:effectLst/>
                          <a:latin typeface="Bookman Old Style" pitchFamily="18" charset="0"/>
                        </a:rPr>
                        <a:t>dokaz o prijavi na obvezno mirovinsko i zdravstveno osiguranje </a:t>
                      </a:r>
                      <a:endParaRPr lang="hr-HR" sz="1400" dirty="0">
                        <a:effectLst/>
                        <a:latin typeface="Bookman Old Style" pitchFamily="18" charset="0"/>
                        <a:ea typeface="Calibri"/>
                        <a:cs typeface="Times New Roman"/>
                      </a:endParaRPr>
                    </a:p>
                  </a:txBody>
                  <a:tcPr marL="68580" marR="68580" marT="0" marB="0">
                    <a:solidFill>
                      <a:srgbClr val="159BFF"/>
                    </a:solidFill>
                  </a:tcPr>
                </a:tc>
                <a:tc>
                  <a:txBody>
                    <a:bodyPr/>
                    <a:lstStyle/>
                    <a:p>
                      <a:pPr>
                        <a:lnSpc>
                          <a:spcPct val="115000"/>
                        </a:lnSpc>
                        <a:spcAft>
                          <a:spcPts val="0"/>
                        </a:spcAft>
                      </a:pPr>
                      <a:r>
                        <a:rPr lang="hr-HR" sz="1400" dirty="0">
                          <a:effectLst/>
                          <a:latin typeface="Bookman Old Style" pitchFamily="18" charset="0"/>
                        </a:rPr>
                        <a:t> </a:t>
                      </a:r>
                      <a:endParaRPr lang="hr-HR" sz="1400" dirty="0">
                        <a:effectLst/>
                        <a:latin typeface="Bookman Old Style" pitchFamily="18" charset="0"/>
                        <a:ea typeface="Calibri"/>
                        <a:cs typeface="Times New Roman"/>
                      </a:endParaRPr>
                    </a:p>
                  </a:txBody>
                  <a:tcPr marL="68580" marR="68580" marT="0" marB="0">
                    <a:solidFill>
                      <a:srgbClr val="159BFF"/>
                    </a:solidFill>
                  </a:tcPr>
                </a:tc>
              </a:tr>
              <a:tr h="450386">
                <a:tc>
                  <a:txBody>
                    <a:bodyPr/>
                    <a:lstStyle/>
                    <a:p>
                      <a:pPr>
                        <a:lnSpc>
                          <a:spcPct val="115000"/>
                        </a:lnSpc>
                        <a:spcAft>
                          <a:spcPts val="0"/>
                        </a:spcAft>
                      </a:pPr>
                      <a:r>
                        <a:rPr lang="hr-HR" sz="1400" dirty="0">
                          <a:effectLst/>
                          <a:latin typeface="Bookman Old Style" pitchFamily="18" charset="0"/>
                        </a:rPr>
                        <a:t>dokaz o invaliditetu (rješenje nadležnog tijela koje utvrđuje invaliditet)</a:t>
                      </a:r>
                      <a:endParaRPr lang="hr-HR" sz="1400" dirty="0">
                        <a:effectLst/>
                        <a:latin typeface="Bookman Old Style" pitchFamily="18" charset="0"/>
                        <a:ea typeface="Calibri"/>
                        <a:cs typeface="Times New Roman"/>
                      </a:endParaRPr>
                    </a:p>
                  </a:txBody>
                  <a:tcPr marL="68580" marR="68580" marT="0" marB="0">
                    <a:solidFill>
                      <a:srgbClr val="159BFF"/>
                    </a:solidFill>
                  </a:tcPr>
                </a:tc>
                <a:tc>
                  <a:txBody>
                    <a:bodyPr/>
                    <a:lstStyle/>
                    <a:p>
                      <a:pPr>
                        <a:lnSpc>
                          <a:spcPct val="115000"/>
                        </a:lnSpc>
                        <a:spcAft>
                          <a:spcPts val="0"/>
                        </a:spcAft>
                      </a:pPr>
                      <a:r>
                        <a:rPr lang="hr-HR" sz="1400" dirty="0">
                          <a:effectLst/>
                          <a:latin typeface="Bookman Old Style" pitchFamily="18" charset="0"/>
                        </a:rPr>
                        <a:t> </a:t>
                      </a:r>
                      <a:endParaRPr lang="hr-HR" sz="1400" dirty="0">
                        <a:effectLst/>
                        <a:latin typeface="Bookman Old Style" pitchFamily="18" charset="0"/>
                        <a:ea typeface="Calibri"/>
                        <a:cs typeface="Times New Roman"/>
                      </a:endParaRPr>
                    </a:p>
                  </a:txBody>
                  <a:tcPr marL="68580" marR="68580" marT="0" marB="0">
                    <a:solidFill>
                      <a:srgbClr val="159BFF"/>
                    </a:solidFill>
                  </a:tcPr>
                </a:tc>
              </a:tr>
              <a:tr h="450386">
                <a:tc>
                  <a:txBody>
                    <a:bodyPr/>
                    <a:lstStyle/>
                    <a:p>
                      <a:pPr>
                        <a:lnSpc>
                          <a:spcPct val="115000"/>
                        </a:lnSpc>
                        <a:spcAft>
                          <a:spcPts val="0"/>
                        </a:spcAft>
                      </a:pPr>
                      <a:r>
                        <a:rPr lang="hr-HR" sz="1400" dirty="0">
                          <a:effectLst/>
                          <a:latin typeface="Bookman Old Style" pitchFamily="18" charset="0"/>
                        </a:rPr>
                        <a:t>kopiju Rješenja o upisu tvrtke u registar Trgovačkog suda, odnosno kopiju Obrtnice</a:t>
                      </a:r>
                      <a:endParaRPr lang="hr-HR" sz="1400" dirty="0">
                        <a:effectLst/>
                        <a:latin typeface="Bookman Old Style" pitchFamily="18" charset="0"/>
                        <a:ea typeface="Calibri"/>
                        <a:cs typeface="Times New Roman"/>
                      </a:endParaRPr>
                    </a:p>
                  </a:txBody>
                  <a:tcPr marL="68580" marR="68580" marT="0" marB="0">
                    <a:solidFill>
                      <a:srgbClr val="159BFF"/>
                    </a:solidFill>
                  </a:tcPr>
                </a:tc>
                <a:tc>
                  <a:txBody>
                    <a:bodyPr/>
                    <a:lstStyle/>
                    <a:p>
                      <a:pPr>
                        <a:lnSpc>
                          <a:spcPct val="115000"/>
                        </a:lnSpc>
                        <a:spcAft>
                          <a:spcPts val="0"/>
                        </a:spcAft>
                      </a:pPr>
                      <a:r>
                        <a:rPr lang="hr-HR" sz="1400" dirty="0">
                          <a:effectLst/>
                          <a:latin typeface="Bookman Old Style" pitchFamily="18" charset="0"/>
                        </a:rPr>
                        <a:t> </a:t>
                      </a:r>
                      <a:endParaRPr lang="hr-HR" sz="1400" dirty="0">
                        <a:effectLst/>
                        <a:latin typeface="Bookman Old Style" pitchFamily="18" charset="0"/>
                        <a:ea typeface="Calibri"/>
                        <a:cs typeface="Times New Roman"/>
                      </a:endParaRPr>
                    </a:p>
                  </a:txBody>
                  <a:tcPr marL="68580" marR="68580" marT="0" marB="0">
                    <a:solidFill>
                      <a:srgbClr val="159BFF"/>
                    </a:solidFill>
                  </a:tcPr>
                </a:tc>
              </a:tr>
              <a:tr h="450386">
                <a:tc>
                  <a:txBody>
                    <a:bodyPr/>
                    <a:lstStyle/>
                    <a:p>
                      <a:pPr>
                        <a:lnSpc>
                          <a:spcPct val="115000"/>
                        </a:lnSpc>
                        <a:spcAft>
                          <a:spcPts val="0"/>
                        </a:spcAft>
                      </a:pPr>
                      <a:r>
                        <a:rPr lang="hr-HR" sz="1400">
                          <a:effectLst/>
                          <a:latin typeface="Bookman Old Style" pitchFamily="18" charset="0"/>
                        </a:rPr>
                        <a:t>adresa poslodavca, OIB, matični broj i broj žiro računa</a:t>
                      </a:r>
                      <a:endParaRPr lang="hr-HR" sz="1400">
                        <a:effectLst/>
                        <a:latin typeface="Bookman Old Style" pitchFamily="18" charset="0"/>
                        <a:ea typeface="Calibri"/>
                        <a:cs typeface="Times New Roman"/>
                      </a:endParaRPr>
                    </a:p>
                  </a:txBody>
                  <a:tcPr marL="68580" marR="68580" marT="0" marB="0">
                    <a:solidFill>
                      <a:srgbClr val="159BFF"/>
                    </a:solidFill>
                  </a:tcPr>
                </a:tc>
                <a:tc>
                  <a:txBody>
                    <a:bodyPr/>
                    <a:lstStyle/>
                    <a:p>
                      <a:pPr>
                        <a:lnSpc>
                          <a:spcPct val="115000"/>
                        </a:lnSpc>
                        <a:spcAft>
                          <a:spcPts val="0"/>
                        </a:spcAft>
                      </a:pPr>
                      <a:r>
                        <a:rPr lang="hr-HR" sz="1400" dirty="0">
                          <a:effectLst/>
                          <a:latin typeface="Bookman Old Style" pitchFamily="18" charset="0"/>
                        </a:rPr>
                        <a:t>adresa poslodavca, OIB, matični broj i broj žiro računa</a:t>
                      </a:r>
                      <a:endParaRPr lang="hr-HR" sz="1400" dirty="0">
                        <a:effectLst/>
                        <a:latin typeface="Bookman Old Style" pitchFamily="18" charset="0"/>
                        <a:ea typeface="Calibri"/>
                        <a:cs typeface="Times New Roman"/>
                      </a:endParaRPr>
                    </a:p>
                  </a:txBody>
                  <a:tcPr marL="68580" marR="68580" marT="0" marB="0">
                    <a:solidFill>
                      <a:srgbClr val="159BFF"/>
                    </a:solidFill>
                  </a:tcPr>
                </a:tc>
              </a:tr>
              <a:tr h="222477">
                <a:tc>
                  <a:txBody>
                    <a:bodyPr/>
                    <a:lstStyle/>
                    <a:p>
                      <a:pPr>
                        <a:lnSpc>
                          <a:spcPct val="115000"/>
                        </a:lnSpc>
                        <a:spcAft>
                          <a:spcPts val="0"/>
                        </a:spcAft>
                      </a:pPr>
                      <a:r>
                        <a:rPr lang="hr-HR" sz="1400">
                          <a:effectLst/>
                          <a:latin typeface="Bookman Old Style" pitchFamily="18" charset="0"/>
                        </a:rPr>
                        <a:t>popis osoba s invaliditetom</a:t>
                      </a:r>
                      <a:endParaRPr lang="hr-HR" sz="1400">
                        <a:effectLst/>
                        <a:latin typeface="Bookman Old Style" pitchFamily="18" charset="0"/>
                        <a:ea typeface="Calibri"/>
                        <a:cs typeface="Times New Roman"/>
                      </a:endParaRPr>
                    </a:p>
                  </a:txBody>
                  <a:tcPr marL="68580" marR="68580" marT="0" marB="0">
                    <a:solidFill>
                      <a:srgbClr val="159BFF"/>
                    </a:solidFill>
                  </a:tcPr>
                </a:tc>
                <a:tc>
                  <a:txBody>
                    <a:bodyPr/>
                    <a:lstStyle/>
                    <a:p>
                      <a:pPr>
                        <a:lnSpc>
                          <a:spcPct val="115000"/>
                        </a:lnSpc>
                        <a:spcAft>
                          <a:spcPts val="0"/>
                        </a:spcAft>
                      </a:pPr>
                      <a:r>
                        <a:rPr lang="hr-HR" sz="1400" dirty="0">
                          <a:effectLst/>
                          <a:latin typeface="Bookman Old Style" pitchFamily="18" charset="0"/>
                        </a:rPr>
                        <a:t>popis osoba s invaliditetom</a:t>
                      </a:r>
                      <a:endParaRPr lang="hr-HR" sz="1400" dirty="0">
                        <a:effectLst/>
                        <a:latin typeface="Bookman Old Style" pitchFamily="18" charset="0"/>
                        <a:ea typeface="Calibri"/>
                        <a:cs typeface="Times New Roman"/>
                      </a:endParaRPr>
                    </a:p>
                  </a:txBody>
                  <a:tcPr marL="68580" marR="68580" marT="0" marB="0">
                    <a:solidFill>
                      <a:srgbClr val="159BFF"/>
                    </a:solidFill>
                  </a:tcPr>
                </a:tc>
              </a:tr>
              <a:tr h="450386">
                <a:tc>
                  <a:txBody>
                    <a:bodyPr/>
                    <a:lstStyle/>
                    <a:p>
                      <a:pPr>
                        <a:lnSpc>
                          <a:spcPct val="115000"/>
                        </a:lnSpc>
                        <a:spcAft>
                          <a:spcPts val="0"/>
                        </a:spcAft>
                      </a:pPr>
                      <a:r>
                        <a:rPr lang="hr-HR" sz="1400">
                          <a:effectLst/>
                          <a:latin typeface="Bookman Old Style" pitchFamily="18" charset="0"/>
                        </a:rPr>
                        <a:t>obračun novčanog poticaja sukladno tablici – prilog 1 Odluke</a:t>
                      </a:r>
                      <a:endParaRPr lang="hr-HR" sz="1400">
                        <a:effectLst/>
                        <a:latin typeface="Bookman Old Style" pitchFamily="18" charset="0"/>
                        <a:ea typeface="Calibri"/>
                        <a:cs typeface="Times New Roman"/>
                      </a:endParaRPr>
                    </a:p>
                  </a:txBody>
                  <a:tcPr marL="68580" marR="68580" marT="0" marB="0">
                    <a:solidFill>
                      <a:srgbClr val="159BFF"/>
                    </a:solidFill>
                  </a:tcPr>
                </a:tc>
                <a:tc>
                  <a:txBody>
                    <a:bodyPr/>
                    <a:lstStyle/>
                    <a:p>
                      <a:pPr>
                        <a:lnSpc>
                          <a:spcPct val="115000"/>
                        </a:lnSpc>
                        <a:spcAft>
                          <a:spcPts val="0"/>
                        </a:spcAft>
                      </a:pPr>
                      <a:r>
                        <a:rPr lang="hr-HR" sz="1400" dirty="0">
                          <a:effectLst/>
                          <a:latin typeface="Bookman Old Style" pitchFamily="18" charset="0"/>
                        </a:rPr>
                        <a:t>obračun novčanog poticaja sukladno tablici – prilog 1 Odluke</a:t>
                      </a:r>
                      <a:endParaRPr lang="hr-HR" sz="1400" dirty="0">
                        <a:effectLst/>
                        <a:latin typeface="Bookman Old Style" pitchFamily="18" charset="0"/>
                        <a:ea typeface="Calibri"/>
                        <a:cs typeface="Times New Roman"/>
                      </a:endParaRPr>
                    </a:p>
                  </a:txBody>
                  <a:tcPr marL="68580" marR="68580" marT="0" marB="0">
                    <a:solidFill>
                      <a:srgbClr val="159BFF"/>
                    </a:solidFill>
                  </a:tcPr>
                </a:tc>
              </a:tr>
              <a:tr h="919214">
                <a:tc>
                  <a:txBody>
                    <a:bodyPr/>
                    <a:lstStyle/>
                    <a:p>
                      <a:pPr>
                        <a:lnSpc>
                          <a:spcPct val="115000"/>
                        </a:lnSpc>
                        <a:spcAft>
                          <a:spcPts val="0"/>
                        </a:spcAft>
                      </a:pPr>
                      <a:r>
                        <a:rPr lang="hr-HR" sz="1400" dirty="0">
                          <a:effectLst/>
                          <a:latin typeface="Bookman Old Style" pitchFamily="18" charset="0"/>
                        </a:rPr>
                        <a:t>dokaz da su za sve radnike uplaćeni doprinosi za obvezna osiguranja (izvod sa žiro-računa gdje se vidi svota uplaćenog doprinosa)</a:t>
                      </a:r>
                      <a:endParaRPr lang="hr-HR" sz="1400" dirty="0">
                        <a:effectLst/>
                        <a:latin typeface="Bookman Old Style" pitchFamily="18" charset="0"/>
                        <a:ea typeface="Calibri"/>
                        <a:cs typeface="Times New Roman"/>
                      </a:endParaRPr>
                    </a:p>
                  </a:txBody>
                  <a:tcPr marL="68580" marR="68580" marT="0" marB="0">
                    <a:solidFill>
                      <a:srgbClr val="159BFF"/>
                    </a:solidFill>
                  </a:tcPr>
                </a:tc>
                <a:tc>
                  <a:txBody>
                    <a:bodyPr/>
                    <a:lstStyle/>
                    <a:p>
                      <a:pPr>
                        <a:lnSpc>
                          <a:spcPct val="115000"/>
                        </a:lnSpc>
                        <a:spcAft>
                          <a:spcPts val="0"/>
                        </a:spcAft>
                      </a:pPr>
                      <a:r>
                        <a:rPr lang="hr-HR" sz="1400" dirty="0">
                          <a:effectLst/>
                          <a:latin typeface="Bookman Old Style" pitchFamily="18" charset="0"/>
                        </a:rPr>
                        <a:t>dokaz da su za sve radnike uplaćeni doprinosi za obvezna osiguranja (izvod sa žiro-računa gdje se vidi svota uplaćenog doprinosa)</a:t>
                      </a:r>
                      <a:endParaRPr lang="hr-HR" sz="1400" dirty="0">
                        <a:effectLst/>
                        <a:latin typeface="Bookman Old Style" pitchFamily="18" charset="0"/>
                        <a:ea typeface="Calibri"/>
                        <a:cs typeface="Times New Roman"/>
                      </a:endParaRPr>
                    </a:p>
                  </a:txBody>
                  <a:tcPr marL="68580" marR="68580" marT="0" marB="0">
                    <a:solidFill>
                      <a:srgbClr val="159BFF"/>
                    </a:solidFill>
                  </a:tcPr>
                </a:tc>
              </a:tr>
              <a:tr h="1019191">
                <a:tc>
                  <a:txBody>
                    <a:bodyPr/>
                    <a:lstStyle/>
                    <a:p>
                      <a:pPr>
                        <a:lnSpc>
                          <a:spcPct val="115000"/>
                        </a:lnSpc>
                        <a:spcAft>
                          <a:spcPts val="0"/>
                        </a:spcAft>
                      </a:pPr>
                      <a:r>
                        <a:rPr lang="hr-HR" sz="1400">
                          <a:effectLst/>
                          <a:latin typeface="Bookman Old Style" pitchFamily="18" charset="0"/>
                        </a:rPr>
                        <a:t>dokaz da je osobi s invaliditetom isplaćena plaća (neto plaća sa doprinosima, prirezom i porezom) s pripadajućom obračunskom listom (potpisane platne liste)</a:t>
                      </a:r>
                      <a:endParaRPr lang="hr-HR" sz="1400">
                        <a:effectLst/>
                        <a:latin typeface="Bookman Old Style" pitchFamily="18" charset="0"/>
                        <a:ea typeface="Calibri"/>
                        <a:cs typeface="Times New Roman"/>
                      </a:endParaRPr>
                    </a:p>
                  </a:txBody>
                  <a:tcPr marL="68580" marR="68580" marT="0" marB="0">
                    <a:solidFill>
                      <a:srgbClr val="159BFF"/>
                    </a:solidFill>
                  </a:tcPr>
                </a:tc>
                <a:tc>
                  <a:txBody>
                    <a:bodyPr/>
                    <a:lstStyle/>
                    <a:p>
                      <a:pPr algn="just"/>
                      <a:r>
                        <a:rPr lang="hr-HR" sz="1400" dirty="0">
                          <a:effectLst/>
                          <a:latin typeface="Bookman Old Style" pitchFamily="18" charset="0"/>
                        </a:rPr>
                        <a:t>dokaz da je osobi s invaliditetom isplaćena plaća (neto plaća sa doprinosima, prirezom i porezom) s pripadajućom obračunskom listom (potpisane platne liste)</a:t>
                      </a:r>
                      <a:endParaRPr lang="hr-HR" sz="1400" dirty="0">
                        <a:effectLst/>
                        <a:latin typeface="Bookman Old Style" pitchFamily="18" charset="0"/>
                        <a:ea typeface="Times New Roman"/>
                        <a:cs typeface="Times New Roman"/>
                      </a:endParaRPr>
                    </a:p>
                  </a:txBody>
                  <a:tcPr marL="68580" marR="68580" marT="0" marB="0">
                    <a:solidFill>
                      <a:srgbClr val="159BFF"/>
                    </a:solidFill>
                  </a:tcPr>
                </a:tc>
              </a:tr>
              <a:tr h="1190908">
                <a:tc>
                  <a:txBody>
                    <a:bodyPr/>
                    <a:lstStyle/>
                    <a:p>
                      <a:pPr>
                        <a:lnSpc>
                          <a:spcPct val="115000"/>
                        </a:lnSpc>
                        <a:spcAft>
                          <a:spcPts val="0"/>
                        </a:spcAft>
                      </a:pPr>
                      <a:r>
                        <a:rPr lang="hr-HR" sz="1400" dirty="0">
                          <a:effectLst/>
                          <a:latin typeface="Bookman Old Style" pitchFamily="18" charset="0"/>
                        </a:rPr>
                        <a:t>Izjava poslodavca o prosječnom broju zaposlenih, ukupnoj aktivi i ukupnim prihodima u prethodnoj godini, ILI, Bilanca i račun dobiti i gubitka za prethodnu godinu na kojem je vidljiv ukupan </a:t>
                      </a:r>
                      <a:r>
                        <a:rPr lang="hr-HR" sz="1400" dirty="0" smtClean="0">
                          <a:effectLst/>
                          <a:latin typeface="Bookman Old Style" pitchFamily="18" charset="0"/>
                        </a:rPr>
                        <a:t>broj </a:t>
                      </a:r>
                      <a:r>
                        <a:rPr lang="hr-HR" sz="1400" dirty="0">
                          <a:effectLst/>
                          <a:latin typeface="Bookman Old Style" pitchFamily="18" charset="0"/>
                        </a:rPr>
                        <a:t>zaposlenih</a:t>
                      </a:r>
                      <a:endParaRPr lang="hr-HR" sz="1400" dirty="0">
                        <a:effectLst/>
                        <a:latin typeface="Bookman Old Style" pitchFamily="18" charset="0"/>
                        <a:ea typeface="Calibri"/>
                        <a:cs typeface="Times New Roman"/>
                      </a:endParaRPr>
                    </a:p>
                  </a:txBody>
                  <a:tcPr marL="68580" marR="68580" marT="0" marB="0">
                    <a:solidFill>
                      <a:srgbClr val="159BFF"/>
                    </a:solidFill>
                  </a:tcPr>
                </a:tc>
                <a:tc>
                  <a:txBody>
                    <a:bodyPr/>
                    <a:lstStyle/>
                    <a:p>
                      <a:pPr algn="just"/>
                      <a:r>
                        <a:rPr lang="hr-HR" sz="1400" dirty="0">
                          <a:effectLst/>
                          <a:latin typeface="Bookman Old Style" pitchFamily="18" charset="0"/>
                        </a:rPr>
                        <a:t> </a:t>
                      </a:r>
                      <a:endParaRPr lang="hr-HR" sz="1400" dirty="0">
                        <a:effectLst/>
                        <a:latin typeface="Bookman Old Style" pitchFamily="18" charset="0"/>
                        <a:ea typeface="Times New Roman"/>
                        <a:cs typeface="Times New Roman"/>
                      </a:endParaRPr>
                    </a:p>
                  </a:txBody>
                  <a:tcPr marL="68580" marR="68580" marT="0" marB="0">
                    <a:solidFill>
                      <a:srgbClr val="159BFF"/>
                    </a:solidFill>
                  </a:tcPr>
                </a:tc>
              </a:tr>
            </a:tbl>
          </a:graphicData>
        </a:graphic>
      </p:graphicFrame>
      <p:sp>
        <p:nvSpPr>
          <p:cNvPr id="5" name="Rectangle 1"/>
          <p:cNvSpPr>
            <a:spLocks noChangeArrowheads="1"/>
          </p:cNvSpPr>
          <p:nvPr/>
        </p:nvSpPr>
        <p:spPr bwMode="auto">
          <a:xfrm>
            <a:off x="1603375" y="1760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sz="1800" b="0" i="0" u="none" strike="noStrike" cap="none" normalizeH="0" baseline="0" smtClean="0">
              <a:ln>
                <a:noFill/>
              </a:ln>
              <a:solidFill>
                <a:schemeClr val="tx1"/>
              </a:solidFill>
              <a:effectLst/>
              <a:latin typeface="Arial" pitchFamily="34" charset="0"/>
            </a:endParaRPr>
          </a:p>
        </p:txBody>
      </p:sp>
      <p:pic>
        <p:nvPicPr>
          <p:cNvPr id="6" name="Picture 2"/>
          <p:cNvPicPr>
            <a:picLocks noChangeAspect="1" noChangeArrowheads="1"/>
          </p:cNvPicPr>
          <p:nvPr/>
        </p:nvPicPr>
        <p:blipFill>
          <a:blip r:embed="rId2" cstate="print"/>
          <a:srcRect l="4002" t="90224" r="78697" b="3531"/>
          <a:stretch>
            <a:fillRect/>
          </a:stretch>
        </p:blipFill>
        <p:spPr bwMode="auto">
          <a:xfrm>
            <a:off x="7884368" y="0"/>
            <a:ext cx="1259632" cy="1052736"/>
          </a:xfrm>
          <a:prstGeom prst="rect">
            <a:avLst/>
          </a:prstGeom>
          <a:noFill/>
        </p:spPr>
      </p:pic>
    </p:spTree>
    <p:extLst>
      <p:ext uri="{BB962C8B-B14F-4D97-AF65-F5344CB8AC3E}">
        <p14:creationId xmlns:p14="http://schemas.microsoft.com/office/powerpoint/2010/main" val="3108119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Primjer izračuna novčanih poticaja:</a:t>
            </a:r>
            <a:endParaRPr lang="hr-HR"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5824613"/>
              </p:ext>
            </p:extLst>
          </p:nvPr>
        </p:nvGraphicFramePr>
        <p:xfrm>
          <a:off x="0" y="1196753"/>
          <a:ext cx="9144001" cy="5661247"/>
        </p:xfrm>
        <a:graphic>
          <a:graphicData uri="http://schemas.openxmlformats.org/drawingml/2006/table">
            <a:tbl>
              <a:tblPr firstRow="1" firstCol="1" lastRow="1" lastCol="1" bandRow="1" bandCol="1">
                <a:tableStyleId>{5C22544A-7EE6-4342-B048-85BDC9FD1C3A}</a:tableStyleId>
              </a:tblPr>
              <a:tblGrid>
                <a:gridCol w="1828211"/>
                <a:gridCol w="1828211"/>
                <a:gridCol w="1829193"/>
                <a:gridCol w="1829193"/>
                <a:gridCol w="1829193"/>
              </a:tblGrid>
              <a:tr h="2509082">
                <a:tc>
                  <a:txBody>
                    <a:bodyPr/>
                    <a:lstStyle/>
                    <a:p>
                      <a:pPr>
                        <a:lnSpc>
                          <a:spcPct val="115000"/>
                        </a:lnSpc>
                        <a:spcAft>
                          <a:spcPts val="1000"/>
                        </a:spcAft>
                      </a:pPr>
                      <a:r>
                        <a:rPr lang="hr-HR" sz="1600" dirty="0">
                          <a:effectLst/>
                          <a:latin typeface="Bookman Old Style" pitchFamily="18" charset="0"/>
                        </a:rPr>
                        <a:t>Razdoblje za koje se traži poticaj-mjesec</a:t>
                      </a:r>
                      <a:endParaRPr lang="hr-HR" sz="1600" dirty="0">
                        <a:effectLst/>
                        <a:latin typeface="Bookman Old Style" pitchFamily="18" charset="0"/>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dirty="0">
                          <a:effectLst/>
                          <a:latin typeface="Bookman Old Style" pitchFamily="18" charset="0"/>
                        </a:rPr>
                        <a:t>Bruto plaća osobe s invaliditetom</a:t>
                      </a:r>
                      <a:endParaRPr lang="hr-HR" sz="1600" dirty="0">
                        <a:effectLst/>
                        <a:latin typeface="Bookman Old Style" pitchFamily="18" charset="0"/>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dirty="0">
                          <a:effectLst/>
                          <a:latin typeface="Bookman Old Style" pitchFamily="18" charset="0"/>
                        </a:rPr>
                        <a:t>Doprinos za zdravstveno osiguranje (15%) – množiti s iznosom iz stupca 2</a:t>
                      </a:r>
                      <a:endParaRPr lang="hr-HR" sz="1600" dirty="0">
                        <a:effectLst/>
                        <a:latin typeface="Bookman Old Style" pitchFamily="18" charset="0"/>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dirty="0">
                          <a:effectLst/>
                          <a:latin typeface="Bookman Old Style" pitchFamily="18" charset="0"/>
                        </a:rPr>
                        <a:t>Doprinos za zapošljavanje (1,7%) – množiti sa iznosom iz stupca 2</a:t>
                      </a:r>
                      <a:endParaRPr lang="hr-HR" sz="1600" dirty="0">
                        <a:effectLst/>
                        <a:latin typeface="Bookman Old Style" pitchFamily="18" charset="0"/>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dirty="0">
                          <a:effectLst/>
                          <a:latin typeface="Bookman Old Style" pitchFamily="18" charset="0"/>
                        </a:rPr>
                        <a:t>Ukupni iznos traženog poticaja – zbroj stupaca 3 i 4</a:t>
                      </a:r>
                    </a:p>
                    <a:p>
                      <a:pPr>
                        <a:lnSpc>
                          <a:spcPct val="115000"/>
                        </a:lnSpc>
                        <a:spcAft>
                          <a:spcPts val="1000"/>
                        </a:spcAft>
                      </a:pPr>
                      <a:r>
                        <a:rPr lang="hr-HR" sz="1600" dirty="0">
                          <a:effectLst/>
                          <a:latin typeface="Bookman Old Style" pitchFamily="18" charset="0"/>
                        </a:rPr>
                        <a:t> </a:t>
                      </a:r>
                      <a:endParaRPr lang="hr-HR" sz="1600" dirty="0">
                        <a:effectLst/>
                        <a:latin typeface="Bookman Old Style" pitchFamily="18" charset="0"/>
                        <a:ea typeface="Calibri"/>
                        <a:cs typeface="Times New Roman"/>
                      </a:endParaRPr>
                    </a:p>
                  </a:txBody>
                  <a:tcPr marL="68580" marR="68580" marT="0" marB="0">
                    <a:solidFill>
                      <a:srgbClr val="0070C0"/>
                    </a:solidFill>
                  </a:tcPr>
                </a:tc>
              </a:tr>
              <a:tr h="630433">
                <a:tc>
                  <a:txBody>
                    <a:bodyPr/>
                    <a:lstStyle/>
                    <a:p>
                      <a:pPr>
                        <a:lnSpc>
                          <a:spcPct val="115000"/>
                        </a:lnSpc>
                        <a:spcAft>
                          <a:spcPts val="1000"/>
                        </a:spcAft>
                      </a:pPr>
                      <a:r>
                        <a:rPr lang="hr-HR" sz="1600" dirty="0">
                          <a:effectLst/>
                        </a:rPr>
                        <a:t>1</a:t>
                      </a:r>
                      <a:endParaRPr lang="hr-HR" sz="1600" dirty="0">
                        <a:effectLst/>
                        <a:latin typeface="Calibri"/>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dirty="0">
                          <a:effectLst/>
                        </a:rPr>
                        <a:t>2</a:t>
                      </a:r>
                      <a:endParaRPr lang="hr-HR" sz="1600" dirty="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3</a:t>
                      </a:r>
                      <a:endParaRPr lang="hr-HR" sz="1600" dirty="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4</a:t>
                      </a:r>
                      <a:endParaRPr lang="hr-HR" sz="1600" dirty="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5</a:t>
                      </a:r>
                      <a:endParaRPr lang="hr-HR" sz="1600" dirty="0">
                        <a:effectLst/>
                        <a:latin typeface="Calibri"/>
                        <a:ea typeface="Calibri"/>
                        <a:cs typeface="Times New Roman"/>
                      </a:endParaRPr>
                    </a:p>
                  </a:txBody>
                  <a:tcPr marL="68580" marR="68580" marT="0" marB="0">
                    <a:solidFill>
                      <a:srgbClr val="0070C0"/>
                    </a:solidFill>
                  </a:tcPr>
                </a:tc>
              </a:tr>
              <a:tr h="630433">
                <a:tc>
                  <a:txBody>
                    <a:bodyPr/>
                    <a:lstStyle/>
                    <a:p>
                      <a:pPr>
                        <a:lnSpc>
                          <a:spcPct val="115000"/>
                        </a:lnSpc>
                        <a:spcAft>
                          <a:spcPts val="1000"/>
                        </a:spcAft>
                      </a:pPr>
                      <a:r>
                        <a:rPr lang="hr-HR" sz="1600">
                          <a:effectLst/>
                        </a:rPr>
                        <a:t>Siječanj</a:t>
                      </a:r>
                      <a:endParaRPr lang="hr-HR" sz="1600">
                        <a:effectLst/>
                        <a:latin typeface="Calibri"/>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a:effectLst/>
                        </a:rPr>
                        <a:t>10.000,00</a:t>
                      </a:r>
                      <a:endParaRPr lang="hr-HR" sz="160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a:effectLst/>
                        </a:rPr>
                        <a:t>1.500,00</a:t>
                      </a:r>
                      <a:endParaRPr lang="hr-HR" sz="160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170,00</a:t>
                      </a:r>
                      <a:endParaRPr lang="hr-HR" sz="1600" dirty="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1.670,00</a:t>
                      </a:r>
                      <a:endParaRPr lang="hr-HR" sz="1600" dirty="0">
                        <a:effectLst/>
                        <a:latin typeface="Calibri"/>
                        <a:ea typeface="Calibri"/>
                        <a:cs typeface="Times New Roman"/>
                      </a:endParaRPr>
                    </a:p>
                  </a:txBody>
                  <a:tcPr marL="68580" marR="68580" marT="0" marB="0">
                    <a:solidFill>
                      <a:srgbClr val="0070C0"/>
                    </a:solidFill>
                  </a:tcPr>
                </a:tc>
              </a:tr>
              <a:tr h="630433">
                <a:tc>
                  <a:txBody>
                    <a:bodyPr/>
                    <a:lstStyle/>
                    <a:p>
                      <a:pPr>
                        <a:lnSpc>
                          <a:spcPct val="115000"/>
                        </a:lnSpc>
                        <a:spcAft>
                          <a:spcPts val="1000"/>
                        </a:spcAft>
                      </a:pPr>
                      <a:r>
                        <a:rPr lang="hr-HR" sz="1600">
                          <a:effectLst/>
                        </a:rPr>
                        <a:t>Veljača</a:t>
                      </a:r>
                      <a:endParaRPr lang="hr-HR" sz="1600">
                        <a:effectLst/>
                        <a:latin typeface="Calibri"/>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a:effectLst/>
                        </a:rPr>
                        <a:t>10.000,00</a:t>
                      </a:r>
                      <a:endParaRPr lang="hr-HR" sz="160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1.500,00</a:t>
                      </a:r>
                      <a:endParaRPr lang="hr-HR" sz="1600" dirty="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170,00</a:t>
                      </a:r>
                      <a:endParaRPr lang="hr-HR" sz="1600" dirty="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1.670,00</a:t>
                      </a:r>
                      <a:endParaRPr lang="hr-HR" sz="1600" dirty="0">
                        <a:effectLst/>
                        <a:latin typeface="Calibri"/>
                        <a:ea typeface="Calibri"/>
                        <a:cs typeface="Times New Roman"/>
                      </a:endParaRPr>
                    </a:p>
                  </a:txBody>
                  <a:tcPr marL="68580" marR="68580" marT="0" marB="0">
                    <a:solidFill>
                      <a:srgbClr val="0070C0"/>
                    </a:solidFill>
                  </a:tcPr>
                </a:tc>
              </a:tr>
              <a:tr h="630433">
                <a:tc>
                  <a:txBody>
                    <a:bodyPr/>
                    <a:lstStyle/>
                    <a:p>
                      <a:pPr>
                        <a:lnSpc>
                          <a:spcPct val="115000"/>
                        </a:lnSpc>
                        <a:spcAft>
                          <a:spcPts val="1000"/>
                        </a:spcAft>
                      </a:pPr>
                      <a:r>
                        <a:rPr lang="hr-HR" sz="1600">
                          <a:effectLst/>
                        </a:rPr>
                        <a:t>Ožujak</a:t>
                      </a:r>
                      <a:endParaRPr lang="hr-HR" sz="1600">
                        <a:effectLst/>
                        <a:latin typeface="Calibri"/>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a:effectLst/>
                        </a:rPr>
                        <a:t>10.000,00</a:t>
                      </a:r>
                      <a:endParaRPr lang="hr-HR" sz="160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a:effectLst/>
                        </a:rPr>
                        <a:t>1.500,00</a:t>
                      </a:r>
                      <a:endParaRPr lang="hr-HR" sz="160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170,00</a:t>
                      </a:r>
                      <a:endParaRPr lang="hr-HR" sz="1600" dirty="0">
                        <a:effectLst/>
                        <a:latin typeface="Calibri"/>
                        <a:ea typeface="Calibri"/>
                        <a:cs typeface="Times New Roman"/>
                      </a:endParaRPr>
                    </a:p>
                  </a:txBody>
                  <a:tcPr marL="68580" marR="68580" marT="0" marB="0">
                    <a:solidFill>
                      <a:schemeClr val="accent5">
                        <a:lumMod val="90000"/>
                      </a:schemeClr>
                    </a:solidFill>
                  </a:tcPr>
                </a:tc>
                <a:tc>
                  <a:txBody>
                    <a:bodyPr/>
                    <a:lstStyle/>
                    <a:p>
                      <a:pPr>
                        <a:lnSpc>
                          <a:spcPct val="115000"/>
                        </a:lnSpc>
                        <a:spcAft>
                          <a:spcPts val="1000"/>
                        </a:spcAft>
                      </a:pPr>
                      <a:r>
                        <a:rPr lang="hr-HR" sz="1600" dirty="0">
                          <a:effectLst/>
                        </a:rPr>
                        <a:t>1.670,00</a:t>
                      </a:r>
                      <a:endParaRPr lang="hr-HR" sz="1600" dirty="0">
                        <a:effectLst/>
                        <a:latin typeface="Calibri"/>
                        <a:ea typeface="Calibri"/>
                        <a:cs typeface="Times New Roman"/>
                      </a:endParaRPr>
                    </a:p>
                  </a:txBody>
                  <a:tcPr marL="68580" marR="68580" marT="0" marB="0">
                    <a:solidFill>
                      <a:srgbClr val="0070C0"/>
                    </a:solidFill>
                  </a:tcPr>
                </a:tc>
              </a:tr>
              <a:tr h="630433">
                <a:tc>
                  <a:txBody>
                    <a:bodyPr/>
                    <a:lstStyle/>
                    <a:p>
                      <a:pPr>
                        <a:lnSpc>
                          <a:spcPct val="115000"/>
                        </a:lnSpc>
                        <a:spcAft>
                          <a:spcPts val="1000"/>
                        </a:spcAft>
                      </a:pPr>
                      <a:r>
                        <a:rPr lang="hr-HR" sz="1600">
                          <a:effectLst/>
                        </a:rPr>
                        <a:t>UKUPNO :</a:t>
                      </a:r>
                      <a:endParaRPr lang="hr-HR" sz="1600">
                        <a:effectLst/>
                        <a:latin typeface="Calibri"/>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a:effectLst/>
                        </a:rPr>
                        <a:t>30.000,00</a:t>
                      </a:r>
                      <a:endParaRPr lang="hr-HR" sz="1600">
                        <a:effectLst/>
                        <a:latin typeface="Calibri"/>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a:effectLst/>
                        </a:rPr>
                        <a:t>4.500,00</a:t>
                      </a:r>
                      <a:endParaRPr lang="hr-HR" sz="1600">
                        <a:effectLst/>
                        <a:latin typeface="Calibri"/>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a:effectLst/>
                        </a:rPr>
                        <a:t>510,00</a:t>
                      </a:r>
                      <a:endParaRPr lang="hr-HR" sz="1600">
                        <a:effectLst/>
                        <a:latin typeface="Calibri"/>
                        <a:ea typeface="Calibri"/>
                        <a:cs typeface="Times New Roman"/>
                      </a:endParaRPr>
                    </a:p>
                  </a:txBody>
                  <a:tcPr marL="68580" marR="68580" marT="0" marB="0">
                    <a:solidFill>
                      <a:srgbClr val="0070C0"/>
                    </a:solidFill>
                  </a:tcPr>
                </a:tc>
                <a:tc>
                  <a:txBody>
                    <a:bodyPr/>
                    <a:lstStyle/>
                    <a:p>
                      <a:pPr>
                        <a:lnSpc>
                          <a:spcPct val="115000"/>
                        </a:lnSpc>
                        <a:spcAft>
                          <a:spcPts val="1000"/>
                        </a:spcAft>
                      </a:pPr>
                      <a:r>
                        <a:rPr lang="hr-HR" sz="1600" dirty="0">
                          <a:effectLst/>
                        </a:rPr>
                        <a:t>5.010,00</a:t>
                      </a:r>
                      <a:endParaRPr lang="hr-HR" sz="1600" dirty="0">
                        <a:effectLst/>
                        <a:latin typeface="Calibri"/>
                        <a:ea typeface="Calibri"/>
                        <a:cs typeface="Times New Roman"/>
                      </a:endParaRPr>
                    </a:p>
                  </a:txBody>
                  <a:tcPr marL="68580" marR="68580" marT="0" marB="0">
                    <a:solidFill>
                      <a:srgbClr val="0070C0"/>
                    </a:solidFill>
                  </a:tcPr>
                </a:tc>
              </a:tr>
            </a:tbl>
          </a:graphicData>
        </a:graphic>
      </p:graphicFrame>
      <p:sp>
        <p:nvSpPr>
          <p:cNvPr id="5" name="Rectangle 1"/>
          <p:cNvSpPr>
            <a:spLocks noChangeArrowheads="1"/>
          </p:cNvSpPr>
          <p:nvPr/>
        </p:nvSpPr>
        <p:spPr bwMode="auto">
          <a:xfrm>
            <a:off x="1622425" y="2803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sz="1800" b="0" i="0" u="none" strike="noStrike" cap="none" normalizeH="0" baseline="0" smtClean="0">
              <a:ln>
                <a:noFill/>
              </a:ln>
              <a:solidFill>
                <a:schemeClr val="tx1"/>
              </a:solidFill>
              <a:effectLst/>
              <a:latin typeface="Arial" pitchFamily="34" charset="0"/>
            </a:endParaRPr>
          </a:p>
        </p:txBody>
      </p:sp>
      <p:pic>
        <p:nvPicPr>
          <p:cNvPr id="6" name="Picture 2"/>
          <p:cNvPicPr>
            <a:picLocks noChangeAspect="1" noChangeArrowheads="1"/>
          </p:cNvPicPr>
          <p:nvPr/>
        </p:nvPicPr>
        <p:blipFill>
          <a:blip r:embed="rId2" cstate="print"/>
          <a:srcRect l="4002" t="90224" r="78697" b="3531"/>
          <a:stretch>
            <a:fillRect/>
          </a:stretch>
        </p:blipFill>
        <p:spPr bwMode="auto">
          <a:xfrm>
            <a:off x="7867650" y="0"/>
            <a:ext cx="1276350" cy="1124743"/>
          </a:xfrm>
          <a:prstGeom prst="rect">
            <a:avLst/>
          </a:prstGeom>
          <a:noFill/>
        </p:spPr>
      </p:pic>
    </p:spTree>
    <p:extLst>
      <p:ext uri="{BB962C8B-B14F-4D97-AF65-F5344CB8AC3E}">
        <p14:creationId xmlns:p14="http://schemas.microsoft.com/office/powerpoint/2010/main" val="1224829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839200" cy="838200"/>
          </a:xfrm>
        </p:spPr>
        <p:txBody>
          <a:bodyPr>
            <a:noAutofit/>
          </a:bodyPr>
          <a:lstStyle/>
          <a:p>
            <a:r>
              <a:rPr lang="hr-HR" sz="2400" dirty="0" smtClean="0">
                <a:latin typeface="Bookman Old Style" pitchFamily="18" charset="0"/>
              </a:rPr>
              <a:t>Poticaji Fonda za profesionalnu rehabilitaciju i zapošljavanje osoba s invaliditetom</a:t>
            </a:r>
            <a:endParaRPr lang="hr-HR" sz="2400" dirty="0">
              <a:latin typeface="Bookman Old Style" pitchFamily="18" charset="0"/>
            </a:endParaRPr>
          </a:p>
        </p:txBody>
      </p:sp>
      <p:sp>
        <p:nvSpPr>
          <p:cNvPr id="3" name="Content Placeholder 2"/>
          <p:cNvSpPr>
            <a:spLocks noGrp="1"/>
          </p:cNvSpPr>
          <p:nvPr>
            <p:ph idx="1"/>
          </p:nvPr>
        </p:nvSpPr>
        <p:spPr>
          <a:xfrm>
            <a:off x="683568" y="1196752"/>
            <a:ext cx="8460432" cy="4572000"/>
          </a:xfrm>
        </p:spPr>
        <p:txBody>
          <a:bodyPr>
            <a:noAutofit/>
          </a:bodyPr>
          <a:lstStyle/>
          <a:p>
            <a:pPr marL="514350" indent="-514350">
              <a:buAutoNum type="arabicPeriod"/>
            </a:pPr>
            <a:r>
              <a:rPr lang="hr-HR" sz="2000" b="1" dirty="0" smtClean="0">
                <a:latin typeface="Bookman Old Style" pitchFamily="18" charset="0"/>
              </a:rPr>
              <a:t>REDOVNI POTICAJI:</a:t>
            </a:r>
          </a:p>
          <a:p>
            <a:r>
              <a:rPr lang="hr-HR" sz="1800" dirty="0" smtClean="0">
                <a:latin typeface="Bookman Old Style" pitchFamily="18" charset="0"/>
              </a:rPr>
              <a:t>Isplaćuju se kontinuirano</a:t>
            </a:r>
          </a:p>
          <a:p>
            <a:r>
              <a:rPr lang="hr-HR" sz="1800" dirty="0" smtClean="0">
                <a:latin typeface="Bookman Old Style" pitchFamily="18" charset="0"/>
              </a:rPr>
              <a:t>Povrat sredstava u visini uplaćenog doprinosa za osnovno zdravstveno i mirovinsko osiguranje</a:t>
            </a:r>
          </a:p>
          <a:p>
            <a:r>
              <a:rPr lang="hr-HR" sz="1800" dirty="0" smtClean="0">
                <a:latin typeface="Bookman Old Style" pitchFamily="18" charset="0"/>
              </a:rPr>
              <a:t>Naknada razlike radi smanjenog radnog učinka</a:t>
            </a:r>
          </a:p>
          <a:p>
            <a:r>
              <a:rPr lang="hr-HR" sz="1800" dirty="0" smtClean="0">
                <a:latin typeface="Bookman Old Style" pitchFamily="18" charset="0"/>
              </a:rPr>
              <a:t>Sufinanciranje troškova pomagača u radu (osobnog asistenta)</a:t>
            </a:r>
          </a:p>
          <a:p>
            <a:endParaRPr lang="hr-HR" sz="2000" b="1" dirty="0">
              <a:latin typeface="Bookman Old Style" pitchFamily="18" charset="0"/>
            </a:endParaRPr>
          </a:p>
          <a:p>
            <a:pPr marL="0" indent="0">
              <a:buNone/>
            </a:pPr>
            <a:r>
              <a:rPr lang="hr-HR" sz="2000" b="1" dirty="0" smtClean="0">
                <a:latin typeface="Bookman Old Style" pitchFamily="18" charset="0"/>
              </a:rPr>
              <a:t>2. POSEBNI POTICAJI:</a:t>
            </a:r>
          </a:p>
          <a:p>
            <a:r>
              <a:rPr lang="hr-HR" sz="1800" dirty="0" smtClean="0">
                <a:latin typeface="Bookman Old Style" pitchFamily="18" charset="0"/>
              </a:rPr>
              <a:t>Pojavljuju se povremeno, kada se za to ukaže potreba</a:t>
            </a:r>
          </a:p>
          <a:p>
            <a:r>
              <a:rPr lang="hr-HR" sz="1800" dirty="0" smtClean="0">
                <a:latin typeface="Bookman Old Style" pitchFamily="18" charset="0"/>
              </a:rPr>
              <a:t>Jednokratna materijalna davanja za obrazovanje OSI</a:t>
            </a:r>
          </a:p>
          <a:p>
            <a:r>
              <a:rPr lang="hr-HR" sz="1800" dirty="0" smtClean="0">
                <a:latin typeface="Bookman Old Style" pitchFamily="18" charset="0"/>
              </a:rPr>
              <a:t>Sredstva za arhitektonsku prilagodbu radnog mjesta</a:t>
            </a:r>
          </a:p>
          <a:p>
            <a:r>
              <a:rPr lang="hr-HR" sz="1800" dirty="0" smtClean="0">
                <a:latin typeface="Bookman Old Style" pitchFamily="18" charset="0"/>
              </a:rPr>
              <a:t>Sredstva za tehničku prilagodbu – prilagodbu uvjeta rada</a:t>
            </a:r>
          </a:p>
          <a:p>
            <a:r>
              <a:rPr lang="hr-HR" sz="1800" dirty="0" smtClean="0">
                <a:latin typeface="Bookman Old Style" pitchFamily="18" charset="0"/>
              </a:rPr>
              <a:t>Kreditna sredstva po povoljnijim uvjetima namijenjena kupnji strojeva, opreme, alata ili pribora potrebnih za zapošljavanje OSI</a:t>
            </a:r>
          </a:p>
          <a:p>
            <a:r>
              <a:rPr lang="hr-HR" sz="1800" dirty="0" smtClean="0">
                <a:latin typeface="Bookman Old Style" pitchFamily="18" charset="0"/>
              </a:rPr>
              <a:t>Sufinanciranje troškova radnog terapeuta</a:t>
            </a:r>
            <a:endParaRPr lang="hr-HR" sz="1800" dirty="0">
              <a:latin typeface="Bookman Old Style" pitchFamily="18" charset="0"/>
            </a:endParaRPr>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3435834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t>Naknada razlike zbog smanjenog učinka</a:t>
            </a:r>
            <a:endParaRPr lang="hr-HR" sz="3200" dirty="0"/>
          </a:p>
        </p:txBody>
      </p:sp>
      <p:sp>
        <p:nvSpPr>
          <p:cNvPr id="3" name="Content Placeholder 2"/>
          <p:cNvSpPr>
            <a:spLocks noGrp="1"/>
          </p:cNvSpPr>
          <p:nvPr>
            <p:ph idx="1"/>
          </p:nvPr>
        </p:nvSpPr>
        <p:spPr/>
        <p:txBody>
          <a:bodyPr>
            <a:normAutofit fontScale="92500"/>
          </a:bodyPr>
          <a:lstStyle/>
          <a:p>
            <a:r>
              <a:rPr lang="hr-HR" dirty="0" smtClean="0"/>
              <a:t>OSI ponekad ne može obavljati količinski opseg posla kao zdravi radnik – zbog toga poslodavac ima pravo na nakandu razlike do punog iznosa plaće</a:t>
            </a:r>
          </a:p>
          <a:p>
            <a:r>
              <a:rPr lang="hr-HR" dirty="0" smtClean="0"/>
              <a:t>Do 50% najniže mjesečne osnovice za obračun doprinosa za obvezna osiguranja</a:t>
            </a:r>
          </a:p>
          <a:p>
            <a:r>
              <a:rPr lang="sv-SE" dirty="0" smtClean="0"/>
              <a:t>Za smanjeni radni učinak sklapa se ugovor temeljem kojeg se vrši isplata naknade</a:t>
            </a:r>
            <a:endParaRPr lang="hr-HR" dirty="0" smtClean="0"/>
          </a:p>
          <a:p>
            <a:pPr marL="0" indent="0">
              <a:buNone/>
            </a:pP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2116541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t>Potrebna dokumentacija:</a:t>
            </a:r>
            <a:endParaRPr lang="hr-HR" sz="3200" dirty="0"/>
          </a:p>
        </p:txBody>
      </p:sp>
      <p:pic>
        <p:nvPicPr>
          <p:cNvPr id="5"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graphicFrame>
        <p:nvGraphicFramePr>
          <p:cNvPr id="7" name="Content Placeholder 3"/>
          <p:cNvGraphicFramePr>
            <a:graphicFrameLocks noGrp="1"/>
          </p:cNvGraphicFramePr>
          <p:nvPr>
            <p:ph idx="1"/>
            <p:extLst>
              <p:ext uri="{D42A27DB-BD31-4B8C-83A1-F6EECF244321}">
                <p14:modId xmlns:p14="http://schemas.microsoft.com/office/powerpoint/2010/main" val="3098021449"/>
              </p:ext>
            </p:extLst>
          </p:nvPr>
        </p:nvGraphicFramePr>
        <p:xfrm>
          <a:off x="0" y="1124744"/>
          <a:ext cx="9144000" cy="5733255"/>
        </p:xfrm>
        <a:graphic>
          <a:graphicData uri="http://schemas.openxmlformats.org/drawingml/2006/table">
            <a:tbl>
              <a:tblPr firstRow="1" firstCol="1" lastRow="1" lastCol="1" bandRow="1" bandCol="1">
                <a:tableStyleId>{5C22544A-7EE6-4342-B048-85BDC9FD1C3A}</a:tableStyleId>
              </a:tblPr>
              <a:tblGrid>
                <a:gridCol w="4620362"/>
                <a:gridCol w="4523638"/>
              </a:tblGrid>
              <a:tr h="167850">
                <a:tc gridSpan="2">
                  <a:txBody>
                    <a:bodyPr/>
                    <a:lstStyle/>
                    <a:p>
                      <a:pPr>
                        <a:spcAft>
                          <a:spcPts val="0"/>
                        </a:spcAft>
                        <a:tabLst>
                          <a:tab pos="476250" algn="l"/>
                          <a:tab pos="3166110" algn="ctr"/>
                        </a:tabLst>
                      </a:pPr>
                      <a:r>
                        <a:rPr lang="hr-HR" sz="800" dirty="0">
                          <a:effectLst/>
                          <a:latin typeface="Bookman Old Style" pitchFamily="18" charset="0"/>
                        </a:rPr>
                        <a:t>		POSLODAVAC // OSOBA KOJA SE SAMOZAPOŠLJAVA </a:t>
                      </a:r>
                      <a:endParaRPr lang="hr-HR" sz="800" dirty="0">
                        <a:effectLst/>
                        <a:latin typeface="Bookman Old Style" pitchFamily="18" charset="0"/>
                        <a:ea typeface="Times New Roman"/>
                        <a:cs typeface="Times New Roman"/>
                      </a:endParaRPr>
                    </a:p>
                  </a:txBody>
                  <a:tcPr marL="53316" marR="53316" marT="0" marB="0">
                    <a:solidFill>
                      <a:srgbClr val="57B3C9"/>
                    </a:solidFill>
                  </a:tcPr>
                </a:tc>
                <a:tc hMerge="1">
                  <a:txBody>
                    <a:bodyPr/>
                    <a:lstStyle/>
                    <a:p>
                      <a:endParaRPr lang="hr-HR"/>
                    </a:p>
                  </a:txBody>
                  <a:tcPr/>
                </a:tc>
              </a:tr>
              <a:tr h="167850">
                <a:tc>
                  <a:txBody>
                    <a:bodyPr/>
                    <a:lstStyle/>
                    <a:p>
                      <a:pPr>
                        <a:spcAft>
                          <a:spcPts val="0"/>
                        </a:spcAft>
                      </a:pPr>
                      <a:r>
                        <a:rPr lang="hr-HR" sz="800" dirty="0">
                          <a:effectLst/>
                          <a:latin typeface="Bookman Old Style" pitchFamily="18" charset="0"/>
                        </a:rPr>
                        <a:t>Prvi zahtjev</a:t>
                      </a:r>
                      <a:endParaRPr lang="hr-HR" sz="800" dirty="0">
                        <a:effectLst/>
                        <a:latin typeface="Bookman Old Style" pitchFamily="18" charset="0"/>
                        <a:ea typeface="Times New Roman"/>
                        <a:cs typeface="Times New Roman"/>
                      </a:endParaRPr>
                    </a:p>
                  </a:txBody>
                  <a:tcPr marL="53316" marR="53316" marT="0" marB="0">
                    <a:solidFill>
                      <a:srgbClr val="57B3C9"/>
                    </a:solidFill>
                  </a:tcPr>
                </a:tc>
                <a:tc>
                  <a:txBody>
                    <a:bodyPr/>
                    <a:lstStyle/>
                    <a:p>
                      <a:pPr>
                        <a:spcAft>
                          <a:spcPts val="0"/>
                        </a:spcAft>
                      </a:pPr>
                      <a:r>
                        <a:rPr lang="hr-HR" sz="800">
                          <a:effectLst/>
                          <a:latin typeface="Bookman Old Style" pitchFamily="18" charset="0"/>
                        </a:rPr>
                        <a:t>Svaki slijedeći zahtjev</a:t>
                      </a:r>
                      <a:endParaRPr lang="hr-HR" sz="800">
                        <a:effectLst/>
                        <a:latin typeface="Bookman Old Style" pitchFamily="18" charset="0"/>
                        <a:ea typeface="Times New Roman"/>
                        <a:cs typeface="Times New Roman"/>
                      </a:endParaRPr>
                    </a:p>
                  </a:txBody>
                  <a:tcPr marL="53316" marR="53316" marT="0" marB="0">
                    <a:solidFill>
                      <a:srgbClr val="57B3C9"/>
                    </a:solidFill>
                  </a:tcPr>
                </a:tc>
              </a:tr>
              <a:tr h="287869">
                <a:tc>
                  <a:txBody>
                    <a:bodyPr/>
                    <a:lstStyle/>
                    <a:p>
                      <a:pPr>
                        <a:spcAft>
                          <a:spcPts val="0"/>
                        </a:spcAft>
                      </a:pPr>
                      <a:r>
                        <a:rPr lang="hr-HR" sz="800" dirty="0">
                          <a:effectLst/>
                          <a:latin typeface="Bookman Old Style" pitchFamily="18" charset="0"/>
                        </a:rPr>
                        <a:t>stručnu analizu radnog mjesta osobe s invaliditetom (izrađuje poslodavac)</a:t>
                      </a:r>
                      <a:endParaRPr lang="hr-HR" sz="800" dirty="0">
                        <a:effectLst/>
                        <a:latin typeface="Bookman Old Style" pitchFamily="18" charset="0"/>
                        <a:ea typeface="Times New Roman"/>
                        <a:cs typeface="Times New Roman"/>
                      </a:endParaRPr>
                    </a:p>
                  </a:txBody>
                  <a:tcPr marL="53316" marR="53316" marT="0" marB="0">
                    <a:solidFill>
                      <a:srgbClr val="57B3C9"/>
                    </a:solidFill>
                  </a:tcPr>
                </a:tc>
                <a:tc>
                  <a:txBody>
                    <a:bodyPr/>
                    <a:lstStyle/>
                    <a:p>
                      <a:pPr>
                        <a:spcAft>
                          <a:spcPts val="0"/>
                        </a:spcAft>
                      </a:pPr>
                      <a:r>
                        <a:rPr lang="hr-HR" sz="800" dirty="0">
                          <a:effectLst/>
                          <a:latin typeface="Bookman Old Style" pitchFamily="18" charset="0"/>
                        </a:rPr>
                        <a:t> </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431805">
                <a:tc>
                  <a:txBody>
                    <a:bodyPr/>
                    <a:lstStyle/>
                    <a:p>
                      <a:pPr>
                        <a:spcAft>
                          <a:spcPts val="0"/>
                        </a:spcAft>
                      </a:pPr>
                      <a:r>
                        <a:rPr lang="hr-HR" sz="800" dirty="0">
                          <a:effectLst/>
                          <a:latin typeface="Bookman Old Style" pitchFamily="18" charset="0"/>
                        </a:rPr>
                        <a:t>normativ za konkretno radno mjesto koji je utemeljen na stvarnom postignuću zdravih radnika (utvrđuje poslodavac)</a:t>
                      </a:r>
                      <a:endParaRPr lang="hr-HR" sz="800" dirty="0">
                        <a:effectLst/>
                        <a:latin typeface="Bookman Old Style" pitchFamily="18" charset="0"/>
                        <a:ea typeface="Times New Roman"/>
                        <a:cs typeface="Times New Roman"/>
                      </a:endParaRPr>
                    </a:p>
                  </a:txBody>
                  <a:tcPr marL="53316" marR="53316" marT="0" marB="0">
                    <a:solidFill>
                      <a:srgbClr val="57B3C9"/>
                    </a:solidFill>
                  </a:tcPr>
                </a:tc>
                <a:tc>
                  <a:txBody>
                    <a:bodyPr/>
                    <a:lstStyle/>
                    <a:p>
                      <a:pPr>
                        <a:spcAft>
                          <a:spcPts val="0"/>
                        </a:spcAft>
                      </a:pPr>
                      <a:r>
                        <a:rPr lang="hr-HR" sz="800" dirty="0">
                          <a:effectLst/>
                          <a:latin typeface="Bookman Old Style" pitchFamily="18" charset="0"/>
                        </a:rPr>
                        <a:t> </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143935">
                <a:tc>
                  <a:txBody>
                    <a:bodyPr/>
                    <a:lstStyle/>
                    <a:p>
                      <a:pPr>
                        <a:spcAft>
                          <a:spcPts val="0"/>
                        </a:spcAft>
                      </a:pPr>
                      <a:r>
                        <a:rPr lang="hr-HR" sz="800">
                          <a:effectLst/>
                          <a:latin typeface="Bookman Old Style" pitchFamily="18" charset="0"/>
                        </a:rPr>
                        <a:t>dokaz o invaliditetu</a:t>
                      </a:r>
                      <a:endParaRPr lang="hr-HR" sz="800">
                        <a:effectLst/>
                        <a:latin typeface="Bookman Old Style" pitchFamily="18" charset="0"/>
                        <a:ea typeface="Times New Roman"/>
                        <a:cs typeface="Times New Roman"/>
                      </a:endParaRPr>
                    </a:p>
                  </a:txBody>
                  <a:tcPr marL="53316" marR="53316" marT="0" marB="0">
                    <a:solidFill>
                      <a:srgbClr val="57B3C9"/>
                    </a:solidFill>
                  </a:tcPr>
                </a:tc>
                <a:tc>
                  <a:txBody>
                    <a:bodyPr/>
                    <a:lstStyle/>
                    <a:p>
                      <a:pPr>
                        <a:spcAft>
                          <a:spcPts val="0"/>
                        </a:spcAft>
                      </a:pPr>
                      <a:r>
                        <a:rPr lang="hr-HR" sz="800" dirty="0">
                          <a:effectLst/>
                          <a:latin typeface="Bookman Old Style" pitchFamily="18" charset="0"/>
                        </a:rPr>
                        <a:t> </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143935">
                <a:tc>
                  <a:txBody>
                    <a:bodyPr/>
                    <a:lstStyle/>
                    <a:p>
                      <a:pPr>
                        <a:spcAft>
                          <a:spcPts val="0"/>
                        </a:spcAft>
                      </a:pPr>
                      <a:r>
                        <a:rPr lang="hr-HR" sz="800">
                          <a:effectLst/>
                          <a:latin typeface="Bookman Old Style" pitchFamily="18" charset="0"/>
                        </a:rPr>
                        <a:t>ugovor o radu</a:t>
                      </a:r>
                      <a:endParaRPr lang="hr-HR" sz="800">
                        <a:effectLst/>
                        <a:latin typeface="Bookman Old Style" pitchFamily="18" charset="0"/>
                        <a:ea typeface="Times New Roman"/>
                        <a:cs typeface="Times New Roman"/>
                      </a:endParaRPr>
                    </a:p>
                  </a:txBody>
                  <a:tcPr marL="53316" marR="53316" marT="0" marB="0">
                    <a:solidFill>
                      <a:srgbClr val="57B3C9"/>
                    </a:solidFill>
                  </a:tcPr>
                </a:tc>
                <a:tc>
                  <a:txBody>
                    <a:bodyPr/>
                    <a:lstStyle/>
                    <a:p>
                      <a:pPr>
                        <a:spcAft>
                          <a:spcPts val="0"/>
                        </a:spcAft>
                      </a:pPr>
                      <a:r>
                        <a:rPr lang="hr-HR" sz="800" dirty="0">
                          <a:effectLst/>
                          <a:latin typeface="Bookman Old Style" pitchFamily="18" charset="0"/>
                        </a:rPr>
                        <a:t> </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575739">
                <a:tc>
                  <a:txBody>
                    <a:bodyPr/>
                    <a:lstStyle/>
                    <a:p>
                      <a:pPr>
                        <a:spcAft>
                          <a:spcPts val="0"/>
                        </a:spcAft>
                      </a:pPr>
                      <a:r>
                        <a:rPr lang="hr-HR" sz="800">
                          <a:effectLst/>
                          <a:latin typeface="Bookman Old Style" pitchFamily="18" charset="0"/>
                        </a:rPr>
                        <a:t>analizu izvršenja radne norme u trajanju od najmanje 6 mjeseci (za normirano radno mjesto) ili procjenu radne učinkovitosti u trajanju od najmanje 6 mjeseci (za nenormirano radno mjesto)</a:t>
                      </a:r>
                      <a:endParaRPr lang="hr-HR" sz="800">
                        <a:effectLst/>
                        <a:latin typeface="Bookman Old Style" pitchFamily="18" charset="0"/>
                        <a:ea typeface="Times New Roman"/>
                        <a:cs typeface="Times New Roman"/>
                      </a:endParaRPr>
                    </a:p>
                  </a:txBody>
                  <a:tcPr marL="53316" marR="53316" marT="0" marB="0">
                    <a:solidFill>
                      <a:srgbClr val="57B3C9"/>
                    </a:solidFill>
                  </a:tcPr>
                </a:tc>
                <a:tc>
                  <a:txBody>
                    <a:bodyPr/>
                    <a:lstStyle/>
                    <a:p>
                      <a:pPr>
                        <a:spcAft>
                          <a:spcPts val="0"/>
                        </a:spcAft>
                      </a:pPr>
                      <a:r>
                        <a:rPr lang="hr-HR" sz="800" dirty="0">
                          <a:effectLst/>
                          <a:latin typeface="Bookman Old Style" pitchFamily="18" charset="0"/>
                        </a:rPr>
                        <a:t> </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431805">
                <a:tc>
                  <a:txBody>
                    <a:bodyPr/>
                    <a:lstStyle/>
                    <a:p>
                      <a:pPr>
                        <a:spcAft>
                          <a:spcPts val="0"/>
                        </a:spcAft>
                      </a:pPr>
                      <a:r>
                        <a:rPr lang="hr-HR" sz="800" dirty="0">
                          <a:effectLst/>
                          <a:latin typeface="Bookman Old Style" pitchFamily="18" charset="0"/>
                        </a:rPr>
                        <a:t>izjavu o prilagođenom radnom mjestu i sredstvima za rad, te o punoj zaposlenosti svih radnika na konkretnom radnom mjestu</a:t>
                      </a:r>
                      <a:endParaRPr lang="hr-HR" sz="800" dirty="0">
                        <a:effectLst/>
                        <a:latin typeface="Bookman Old Style" pitchFamily="18" charset="0"/>
                        <a:ea typeface="Times New Roman"/>
                        <a:cs typeface="Times New Roman"/>
                      </a:endParaRPr>
                    </a:p>
                  </a:txBody>
                  <a:tcPr marL="53316" marR="53316" marT="0" marB="0">
                    <a:solidFill>
                      <a:srgbClr val="57B3C9"/>
                    </a:solidFill>
                  </a:tcPr>
                </a:tc>
                <a:tc>
                  <a:txBody>
                    <a:bodyPr/>
                    <a:lstStyle/>
                    <a:p>
                      <a:pPr>
                        <a:spcAft>
                          <a:spcPts val="0"/>
                        </a:spcAft>
                      </a:pPr>
                      <a:r>
                        <a:rPr lang="hr-HR" sz="800" dirty="0">
                          <a:effectLst/>
                          <a:latin typeface="Bookman Old Style" pitchFamily="18" charset="0"/>
                        </a:rPr>
                        <a:t> </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287869">
                <a:tc>
                  <a:txBody>
                    <a:bodyPr/>
                    <a:lstStyle/>
                    <a:p>
                      <a:pPr>
                        <a:spcAft>
                          <a:spcPts val="0"/>
                        </a:spcAft>
                      </a:pPr>
                      <a:r>
                        <a:rPr lang="hr-HR" sz="800">
                          <a:effectLst/>
                          <a:latin typeface="Bookman Old Style" pitchFamily="18" charset="0"/>
                        </a:rPr>
                        <a:t>dokaz o prijavi na obvezno mirovinsko i zdravstveno osiguranje</a:t>
                      </a:r>
                      <a:endParaRPr lang="hr-HR" sz="800">
                        <a:effectLst/>
                        <a:latin typeface="Bookman Old Style" pitchFamily="18" charset="0"/>
                        <a:ea typeface="Times New Roman"/>
                        <a:cs typeface="Times New Roman"/>
                      </a:endParaRPr>
                    </a:p>
                  </a:txBody>
                  <a:tcPr marL="53316" marR="53316" marT="0" marB="0">
                    <a:solidFill>
                      <a:srgbClr val="57B3C9"/>
                    </a:solidFill>
                  </a:tcPr>
                </a:tc>
                <a:tc>
                  <a:txBody>
                    <a:bodyPr/>
                    <a:lstStyle/>
                    <a:p>
                      <a:pPr algn="just"/>
                      <a:r>
                        <a:rPr lang="hr-HR" sz="800" dirty="0">
                          <a:effectLst/>
                          <a:latin typeface="Bookman Old Style" pitchFamily="18" charset="0"/>
                        </a:rPr>
                        <a:t> </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287869">
                <a:tc>
                  <a:txBody>
                    <a:bodyPr/>
                    <a:lstStyle/>
                    <a:p>
                      <a:pPr>
                        <a:spcAft>
                          <a:spcPts val="0"/>
                        </a:spcAft>
                      </a:pPr>
                      <a:r>
                        <a:rPr lang="hr-HR" sz="800">
                          <a:effectLst/>
                          <a:latin typeface="Bookman Old Style" pitchFamily="18" charset="0"/>
                        </a:rPr>
                        <a:t>obračun smanjenog radnog učinka prema tablici – prilog 3 Odluke</a:t>
                      </a:r>
                      <a:endParaRPr lang="hr-HR" sz="800">
                        <a:effectLst/>
                        <a:latin typeface="Bookman Old Style" pitchFamily="18" charset="0"/>
                        <a:ea typeface="Times New Roman"/>
                        <a:cs typeface="Times New Roman"/>
                      </a:endParaRPr>
                    </a:p>
                  </a:txBody>
                  <a:tcPr marL="53316" marR="53316" marT="0" marB="0">
                    <a:solidFill>
                      <a:srgbClr val="57B3C9"/>
                    </a:solidFill>
                  </a:tcPr>
                </a:tc>
                <a:tc>
                  <a:txBody>
                    <a:bodyPr/>
                    <a:lstStyle/>
                    <a:p>
                      <a:pPr algn="just"/>
                      <a:r>
                        <a:rPr lang="hr-HR" sz="800" dirty="0">
                          <a:effectLst/>
                          <a:latin typeface="Bookman Old Style" pitchFamily="18" charset="0"/>
                        </a:rPr>
                        <a:t>obračun smanjenog radnog učinka prema tablici – prilog 3 Odluke</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683690">
                <a:tc>
                  <a:txBody>
                    <a:bodyPr/>
                    <a:lstStyle/>
                    <a:p>
                      <a:pPr>
                        <a:spcAft>
                          <a:spcPts val="0"/>
                        </a:spcAft>
                      </a:pPr>
                      <a:r>
                        <a:rPr lang="hr-HR" sz="800">
                          <a:effectLst/>
                          <a:latin typeface="Bookman Old Style" pitchFamily="18" charset="0"/>
                        </a:rPr>
                        <a:t>- dokaz da je isplaćena plaća za sve radnike za razdoblje za koje se traži poticaj (ID Obrazac) – ZA POSLODAVCE  </a:t>
                      </a:r>
                    </a:p>
                    <a:p>
                      <a:pPr>
                        <a:spcAft>
                          <a:spcPts val="0"/>
                        </a:spcAft>
                      </a:pPr>
                      <a:r>
                        <a:rPr lang="hr-HR" sz="800">
                          <a:effectLst/>
                          <a:latin typeface="Bookman Old Style" pitchFamily="18" charset="0"/>
                        </a:rPr>
                        <a:t>- dokaz da su uplaćeni doprinosi za obvezna osiguranja, porez i prirez za razdoblje za koje se traži poticaj – ZA OSOBE KOJE SE SAMOZAPOŠLJAVAJU</a:t>
                      </a:r>
                      <a:endParaRPr lang="hr-HR" sz="800">
                        <a:effectLst/>
                        <a:latin typeface="Bookman Old Style" pitchFamily="18" charset="0"/>
                        <a:ea typeface="Times New Roman"/>
                        <a:cs typeface="Times New Roman"/>
                      </a:endParaRPr>
                    </a:p>
                  </a:txBody>
                  <a:tcPr marL="53316" marR="53316" marT="0" marB="0">
                    <a:solidFill>
                      <a:srgbClr val="57B3C9"/>
                    </a:solidFill>
                  </a:tcPr>
                </a:tc>
                <a:tc>
                  <a:txBody>
                    <a:bodyPr/>
                    <a:lstStyle/>
                    <a:p>
                      <a:pPr>
                        <a:spcAft>
                          <a:spcPts val="0"/>
                        </a:spcAft>
                      </a:pPr>
                      <a:r>
                        <a:rPr lang="hr-HR" sz="800" dirty="0">
                          <a:effectLst/>
                          <a:latin typeface="Bookman Old Style" pitchFamily="18" charset="0"/>
                        </a:rPr>
                        <a:t>- dokaz da je isplaćena plaća za sve radnike za razdoblje za koje se traži poticaj (ID Obrazac) – ZA POSLODAVCE  </a:t>
                      </a:r>
                    </a:p>
                    <a:p>
                      <a:pPr>
                        <a:spcAft>
                          <a:spcPts val="0"/>
                        </a:spcAft>
                      </a:pPr>
                      <a:r>
                        <a:rPr lang="hr-HR" sz="800" dirty="0">
                          <a:effectLst/>
                          <a:latin typeface="Bookman Old Style" pitchFamily="18" charset="0"/>
                        </a:rPr>
                        <a:t>- dokaz da su uplaćeni doprinosi za obvezna osiguranja, porez i prirez za razdoblje za koje se traži poticaj – ZA OSOBE KOJE SE SAMOZAPOŠLJAVAJU</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1403365">
                <a:tc>
                  <a:txBody>
                    <a:bodyPr/>
                    <a:lstStyle/>
                    <a:p>
                      <a:pPr marR="7620">
                        <a:spcAft>
                          <a:spcPts val="0"/>
                        </a:spcAft>
                      </a:pPr>
                      <a:r>
                        <a:rPr lang="hr-HR" sz="800" dirty="0">
                          <a:effectLst/>
                          <a:latin typeface="Bookman Old Style" pitchFamily="18" charset="0"/>
                        </a:rPr>
                        <a:t>- kopiju Rješenja o upisu tvrtke u registar Trgovačkog suda, odnosno kopiju Obrtnice – ZA POSLODAVCE</a:t>
                      </a:r>
                    </a:p>
                    <a:p>
                      <a:pPr marR="7620">
                        <a:spcAft>
                          <a:spcPts val="0"/>
                        </a:spcAft>
                      </a:pPr>
                      <a:r>
                        <a:rPr lang="hr-HR" sz="800" dirty="0">
                          <a:effectLst/>
                          <a:latin typeface="Bookman Old Style" pitchFamily="18" charset="0"/>
                        </a:rPr>
                        <a:t>- potvrdu nadležnog tijela o upisu samostalne djelatnosti u odgovarajući registar tog tijela, odnosno potvrdu iz Upisnika seljačkih gospodarstava ili obiteljskih poljoprivrednih gospodarstava, te potvrdu iz registra obveznika poreza na dohodak sukladno propisima o porezu na dohodak za djelatnosti poljoprivrede i šumarstva čiji je osnivač OSI ili više OSI – ZA OSOBE KOJE SE SAMOZAPOŠLJAVAJU</a:t>
                      </a:r>
                      <a:endParaRPr lang="hr-HR" sz="800" dirty="0">
                        <a:effectLst/>
                        <a:latin typeface="Bookman Old Style" pitchFamily="18" charset="0"/>
                        <a:ea typeface="Times New Roman"/>
                        <a:cs typeface="Times New Roman"/>
                      </a:endParaRPr>
                    </a:p>
                  </a:txBody>
                  <a:tcPr marL="53316" marR="53316" marT="0" marB="0">
                    <a:solidFill>
                      <a:srgbClr val="57B3C9"/>
                    </a:solidFill>
                  </a:tcPr>
                </a:tc>
                <a:tc>
                  <a:txBody>
                    <a:bodyPr/>
                    <a:lstStyle/>
                    <a:p>
                      <a:pPr algn="just"/>
                      <a:r>
                        <a:rPr lang="hr-HR" sz="800" dirty="0">
                          <a:effectLst/>
                          <a:latin typeface="Bookman Old Style" pitchFamily="18" charset="0"/>
                        </a:rPr>
                        <a:t> </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143935">
                <a:tc>
                  <a:txBody>
                    <a:bodyPr/>
                    <a:lstStyle/>
                    <a:p>
                      <a:pPr marR="7620">
                        <a:spcAft>
                          <a:spcPts val="0"/>
                        </a:spcAft>
                      </a:pPr>
                      <a:r>
                        <a:rPr lang="hr-HR" sz="800">
                          <a:effectLst/>
                          <a:latin typeface="Bookman Old Style" pitchFamily="18" charset="0"/>
                        </a:rPr>
                        <a:t>adresa poslodavca, OIB, matični broj i broj žiro-računa</a:t>
                      </a:r>
                      <a:endParaRPr lang="hr-HR" sz="800">
                        <a:effectLst/>
                        <a:latin typeface="Bookman Old Style" pitchFamily="18" charset="0"/>
                        <a:ea typeface="Times New Roman"/>
                        <a:cs typeface="Times New Roman"/>
                      </a:endParaRPr>
                    </a:p>
                  </a:txBody>
                  <a:tcPr marL="53316" marR="53316" marT="0" marB="0">
                    <a:solidFill>
                      <a:srgbClr val="57B3C9"/>
                    </a:solidFill>
                  </a:tcPr>
                </a:tc>
                <a:tc>
                  <a:txBody>
                    <a:bodyPr/>
                    <a:lstStyle/>
                    <a:p>
                      <a:pPr marR="7620">
                        <a:spcAft>
                          <a:spcPts val="0"/>
                        </a:spcAft>
                      </a:pPr>
                      <a:r>
                        <a:rPr lang="hr-HR" sz="800" dirty="0">
                          <a:effectLst/>
                          <a:latin typeface="Bookman Old Style" pitchFamily="18" charset="0"/>
                        </a:rPr>
                        <a:t>adresa poslodavca, OIB, matični broj i broj žiro-računa</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r h="575739">
                <a:tc>
                  <a:txBody>
                    <a:bodyPr/>
                    <a:lstStyle/>
                    <a:p>
                      <a:pPr>
                        <a:spcAft>
                          <a:spcPts val="0"/>
                        </a:spcAft>
                      </a:pPr>
                      <a:r>
                        <a:rPr lang="hr-HR" sz="800" dirty="0">
                          <a:effectLst/>
                          <a:latin typeface="Bookman Old Style" pitchFamily="18" charset="0"/>
                        </a:rPr>
                        <a:t>Izjava poslodavca o prosječnom broju zaposlenih, ukupnoj aktivi i ukupnim prihodima u prethodnoj godini, ILI, Bilanca i račun dobiti i gubitka za prethodnu godinu na kojem je vidljiv ukupan broj zaposlenih</a:t>
                      </a:r>
                      <a:endParaRPr lang="hr-HR" sz="800" dirty="0">
                        <a:effectLst/>
                        <a:latin typeface="Bookman Old Style" pitchFamily="18" charset="0"/>
                        <a:ea typeface="Times New Roman"/>
                        <a:cs typeface="Times New Roman"/>
                      </a:endParaRPr>
                    </a:p>
                  </a:txBody>
                  <a:tcPr marL="53316" marR="53316" marT="0" marB="0">
                    <a:solidFill>
                      <a:srgbClr val="57B3C9"/>
                    </a:solidFill>
                  </a:tcPr>
                </a:tc>
                <a:tc>
                  <a:txBody>
                    <a:bodyPr/>
                    <a:lstStyle/>
                    <a:p>
                      <a:pPr algn="just"/>
                      <a:r>
                        <a:rPr lang="hr-HR" sz="800" dirty="0">
                          <a:effectLst/>
                          <a:latin typeface="Bookman Old Style" pitchFamily="18" charset="0"/>
                        </a:rPr>
                        <a:t> </a:t>
                      </a:r>
                      <a:endParaRPr lang="hr-HR" sz="800" dirty="0">
                        <a:effectLst/>
                        <a:latin typeface="Bookman Old Style" pitchFamily="18" charset="0"/>
                        <a:ea typeface="Times New Roman"/>
                        <a:cs typeface="Times New Roman"/>
                      </a:endParaRPr>
                    </a:p>
                  </a:txBody>
                  <a:tcPr marL="53316" marR="53316" marT="0" marB="0">
                    <a:solidFill>
                      <a:srgbClr val="57B3C9"/>
                    </a:solidFill>
                  </a:tcPr>
                </a:tc>
              </a:tr>
            </a:tbl>
          </a:graphicData>
        </a:graphic>
      </p:graphicFrame>
    </p:spTree>
    <p:extLst>
      <p:ext uri="{BB962C8B-B14F-4D97-AF65-F5344CB8AC3E}">
        <p14:creationId xmlns:p14="http://schemas.microsoft.com/office/powerpoint/2010/main" val="1010569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2800" dirty="0" smtClean="0"/>
              <a:t>Primjer izračuna obračuna novčanog poticaja za </a:t>
            </a:r>
            <a:br>
              <a:rPr lang="hr-HR" sz="2800" dirty="0" smtClean="0"/>
            </a:br>
            <a:r>
              <a:rPr lang="hr-HR" sz="2800" dirty="0" smtClean="0"/>
              <a:t>smanjeni radni učinak</a:t>
            </a:r>
            <a:endParaRPr lang="hr-HR"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1068023"/>
              </p:ext>
            </p:extLst>
          </p:nvPr>
        </p:nvGraphicFramePr>
        <p:xfrm>
          <a:off x="0" y="1988840"/>
          <a:ext cx="9143999" cy="3168354"/>
        </p:xfrm>
        <a:graphic>
          <a:graphicData uri="http://schemas.openxmlformats.org/drawingml/2006/table">
            <a:tbl>
              <a:tblPr firstRow="1" firstCol="1" lastRow="1" lastCol="1" bandRow="1" bandCol="1">
                <a:tableStyleId>{93296810-A885-4BE3-A3E7-6D5BEEA58F35}</a:tableStyleId>
              </a:tblPr>
              <a:tblGrid>
                <a:gridCol w="1102637"/>
                <a:gridCol w="1143001"/>
                <a:gridCol w="1081961"/>
                <a:gridCol w="1002054"/>
                <a:gridCol w="1642282"/>
                <a:gridCol w="1015034"/>
                <a:gridCol w="1075143"/>
                <a:gridCol w="1081887"/>
              </a:tblGrid>
              <a:tr h="1152129">
                <a:tc>
                  <a:txBody>
                    <a:bodyPr/>
                    <a:lstStyle/>
                    <a:p>
                      <a:pPr>
                        <a:spcAft>
                          <a:spcPts val="0"/>
                        </a:spcAft>
                      </a:pPr>
                      <a:r>
                        <a:rPr lang="hr-HR" sz="1200" dirty="0">
                          <a:effectLst/>
                        </a:rPr>
                        <a:t>Razdoblje za koje se traži poticaj-mjesec</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Ime i prezime zaposlenika</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Naziv radnog mjesta</a:t>
                      </a:r>
                      <a:endParaRPr lang="hr-HR" sz="1200" dirty="0">
                        <a:effectLst/>
                        <a:latin typeface="Bookman Old Style" pitchFamily="18" charset="0"/>
                        <a:ea typeface="Times New Roman"/>
                        <a:cs typeface="Times New Roman"/>
                      </a:endParaRPr>
                    </a:p>
                  </a:txBody>
                  <a:tcPr marL="68580" marR="68580" marT="0" marB="0"/>
                </a:tc>
                <a:tc>
                  <a:txBody>
                    <a:bodyPr/>
                    <a:lstStyle/>
                    <a:p>
                      <a:pPr algn="l">
                        <a:spcAft>
                          <a:spcPts val="0"/>
                        </a:spcAft>
                      </a:pPr>
                      <a:r>
                        <a:rPr lang="hr-HR" sz="1200" dirty="0">
                          <a:effectLst/>
                        </a:rPr>
                        <a:t>Efektivni broj radnih sati</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Stupanj neučinkovitosti (postotak neučinkovitosti)</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Osnovica za izračun</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Mjesečna satnica</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Izračun</a:t>
                      </a:r>
                      <a:endParaRPr lang="hr-HR" sz="1200" dirty="0">
                        <a:effectLst/>
                        <a:latin typeface="Bookman Old Style" pitchFamily="18" charset="0"/>
                        <a:ea typeface="Times New Roman"/>
                        <a:cs typeface="Times New Roman"/>
                      </a:endParaRPr>
                    </a:p>
                  </a:txBody>
                  <a:tcPr marL="68580" marR="68580" marT="0" marB="0"/>
                </a:tc>
              </a:tr>
              <a:tr h="403245">
                <a:tc>
                  <a:txBody>
                    <a:bodyPr/>
                    <a:lstStyle/>
                    <a:p>
                      <a:pPr>
                        <a:spcAft>
                          <a:spcPts val="0"/>
                        </a:spcAft>
                      </a:pPr>
                      <a:r>
                        <a:rPr lang="hr-HR" sz="1200">
                          <a:effectLst/>
                        </a:rPr>
                        <a:t>1</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2</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3</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4</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5</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6</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7</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8</a:t>
                      </a:r>
                      <a:endParaRPr lang="hr-HR" sz="1200" dirty="0">
                        <a:effectLst/>
                        <a:latin typeface="Bookman Old Style" pitchFamily="18" charset="0"/>
                        <a:ea typeface="Times New Roman"/>
                        <a:cs typeface="Times New Roman"/>
                      </a:endParaRPr>
                    </a:p>
                  </a:txBody>
                  <a:tcPr marL="68580" marR="68580" marT="0" marB="0"/>
                </a:tc>
              </a:tr>
              <a:tr h="403245">
                <a:tc>
                  <a:txBody>
                    <a:bodyPr/>
                    <a:lstStyle/>
                    <a:p>
                      <a:pPr>
                        <a:spcAft>
                          <a:spcPts val="0"/>
                        </a:spcAft>
                      </a:pPr>
                      <a:r>
                        <a:rPr lang="hr-HR" sz="1200" dirty="0">
                          <a:effectLst/>
                        </a:rPr>
                        <a:t>Siječanj</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Ivan Ivić</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Prodavač</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160</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50%</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2.143,96</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168</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1.020,93</a:t>
                      </a:r>
                      <a:endParaRPr lang="hr-HR" sz="1200" dirty="0">
                        <a:effectLst/>
                        <a:latin typeface="Bookman Old Style" pitchFamily="18" charset="0"/>
                        <a:ea typeface="Times New Roman"/>
                        <a:cs typeface="Times New Roman"/>
                      </a:endParaRPr>
                    </a:p>
                  </a:txBody>
                  <a:tcPr marL="68580" marR="68580" marT="0" marB="0"/>
                </a:tc>
              </a:tr>
              <a:tr h="403245">
                <a:tc>
                  <a:txBody>
                    <a:bodyPr/>
                    <a:lstStyle/>
                    <a:p>
                      <a:pPr>
                        <a:spcAft>
                          <a:spcPts val="0"/>
                        </a:spcAft>
                      </a:pPr>
                      <a:r>
                        <a:rPr lang="hr-HR" sz="1200">
                          <a:effectLst/>
                        </a:rPr>
                        <a:t>Veljača</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Ivan Ivić</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Prodavač</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160</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50%</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2.143,96</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160</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1.071,98</a:t>
                      </a:r>
                      <a:endParaRPr lang="hr-HR" sz="1200" dirty="0">
                        <a:effectLst/>
                        <a:latin typeface="Bookman Old Style" pitchFamily="18" charset="0"/>
                        <a:ea typeface="Times New Roman"/>
                        <a:cs typeface="Times New Roman"/>
                      </a:endParaRPr>
                    </a:p>
                  </a:txBody>
                  <a:tcPr marL="68580" marR="68580" marT="0" marB="0"/>
                </a:tc>
              </a:tr>
              <a:tr h="403245">
                <a:tc>
                  <a:txBody>
                    <a:bodyPr/>
                    <a:lstStyle/>
                    <a:p>
                      <a:pPr>
                        <a:spcAft>
                          <a:spcPts val="0"/>
                        </a:spcAft>
                      </a:pPr>
                      <a:r>
                        <a:rPr lang="hr-HR" sz="1200">
                          <a:effectLst/>
                        </a:rPr>
                        <a:t>Ožujak</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Ivan Ivić</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Prodavač</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184</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50%</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2.143,96</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184</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1.071,98</a:t>
                      </a:r>
                      <a:endParaRPr lang="hr-HR" sz="1200" dirty="0">
                        <a:effectLst/>
                        <a:latin typeface="Bookman Old Style" pitchFamily="18" charset="0"/>
                        <a:ea typeface="Times New Roman"/>
                        <a:cs typeface="Times New Roman"/>
                      </a:endParaRPr>
                    </a:p>
                  </a:txBody>
                  <a:tcPr marL="68580" marR="68580" marT="0" marB="0"/>
                </a:tc>
              </a:tr>
              <a:tr h="403245">
                <a:tc>
                  <a:txBody>
                    <a:bodyPr/>
                    <a:lstStyle/>
                    <a:p>
                      <a:pPr>
                        <a:spcAft>
                          <a:spcPts val="0"/>
                        </a:spcAft>
                      </a:pPr>
                      <a:r>
                        <a:rPr lang="hr-HR" sz="1200">
                          <a:effectLst/>
                        </a:rPr>
                        <a:t>Ukupno</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 </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 </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 </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 </a:t>
                      </a:r>
                      <a:endParaRPr lang="hr-HR" sz="1200" dirty="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 </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a:effectLst/>
                        </a:rPr>
                        <a:t> </a:t>
                      </a:r>
                      <a:endParaRPr lang="hr-HR" sz="1200">
                        <a:effectLst/>
                        <a:latin typeface="Bookman Old Style" pitchFamily="18" charset="0"/>
                        <a:ea typeface="Times New Roman"/>
                        <a:cs typeface="Times New Roman"/>
                      </a:endParaRPr>
                    </a:p>
                  </a:txBody>
                  <a:tcPr marL="68580" marR="68580" marT="0" marB="0"/>
                </a:tc>
                <a:tc>
                  <a:txBody>
                    <a:bodyPr/>
                    <a:lstStyle/>
                    <a:p>
                      <a:pPr>
                        <a:spcAft>
                          <a:spcPts val="0"/>
                        </a:spcAft>
                      </a:pPr>
                      <a:r>
                        <a:rPr lang="hr-HR" sz="1200" dirty="0">
                          <a:effectLst/>
                        </a:rPr>
                        <a:t>3.164,89</a:t>
                      </a:r>
                      <a:endParaRPr lang="hr-HR" sz="1200" dirty="0">
                        <a:effectLst/>
                        <a:latin typeface="Bookman Old Style" pitchFamily="18" charset="0"/>
                        <a:ea typeface="Times New Roman"/>
                        <a:cs typeface="Times New Roman"/>
                      </a:endParaRPr>
                    </a:p>
                  </a:txBody>
                  <a:tcPr marL="68580" marR="68580" marT="0" marB="0"/>
                </a:tc>
              </a:tr>
            </a:tbl>
          </a:graphicData>
        </a:graphic>
      </p:graphicFrame>
      <p:pic>
        <p:nvPicPr>
          <p:cNvPr id="5"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4280970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7803976" cy="838200"/>
          </a:xfrm>
        </p:spPr>
        <p:txBody>
          <a:bodyPr>
            <a:noAutofit/>
          </a:bodyPr>
          <a:lstStyle/>
          <a:p>
            <a:r>
              <a:rPr lang="hr-HR" sz="2400" dirty="0" smtClean="0">
                <a:latin typeface="Bookman Old Style" pitchFamily="18" charset="0"/>
              </a:rPr>
              <a:t>Poticaji Fonda za profesionalnu rehabilitaciju i zapošljavanje osoba s invaliditetom</a:t>
            </a:r>
            <a:endParaRPr lang="hr-HR" sz="2400" dirty="0">
              <a:latin typeface="Bookman Old Style" pitchFamily="18" charset="0"/>
            </a:endParaRPr>
          </a:p>
        </p:txBody>
      </p:sp>
      <p:sp>
        <p:nvSpPr>
          <p:cNvPr id="3" name="Content Placeholder 2"/>
          <p:cNvSpPr>
            <a:spLocks noGrp="1"/>
          </p:cNvSpPr>
          <p:nvPr>
            <p:ph idx="1"/>
          </p:nvPr>
        </p:nvSpPr>
        <p:spPr/>
        <p:txBody>
          <a:bodyPr>
            <a:normAutofit fontScale="55000" lnSpcReduction="20000"/>
          </a:bodyPr>
          <a:lstStyle/>
          <a:p>
            <a:pPr marL="514350" indent="-514350">
              <a:buAutoNum type="arabicPeriod"/>
            </a:pPr>
            <a:r>
              <a:rPr lang="hr-HR" b="1" dirty="0" smtClean="0">
                <a:latin typeface="Bookman Old Style" pitchFamily="18" charset="0"/>
              </a:rPr>
              <a:t>REDOVNI POTICAJI:</a:t>
            </a:r>
          </a:p>
          <a:p>
            <a:r>
              <a:rPr lang="hr-HR" dirty="0" smtClean="0">
                <a:latin typeface="Bookman Old Style" pitchFamily="18" charset="0"/>
              </a:rPr>
              <a:t>Isplaćuju se kontinuirano</a:t>
            </a:r>
          </a:p>
          <a:p>
            <a:r>
              <a:rPr lang="hr-HR" dirty="0" smtClean="0">
                <a:latin typeface="Bookman Old Style" pitchFamily="18" charset="0"/>
              </a:rPr>
              <a:t>Povrat sredstava u visini uplaćenog doprinosa za osnovno zdravstveno i mirovinsko osiguranje</a:t>
            </a:r>
          </a:p>
          <a:p>
            <a:r>
              <a:rPr lang="hr-HR" dirty="0" smtClean="0">
                <a:latin typeface="Bookman Old Style" pitchFamily="18" charset="0"/>
              </a:rPr>
              <a:t>Naknada razlike radi smanjenog radnog učinka</a:t>
            </a:r>
          </a:p>
          <a:p>
            <a:r>
              <a:rPr lang="hr-HR" dirty="0" smtClean="0">
                <a:latin typeface="Bookman Old Style" pitchFamily="18" charset="0"/>
              </a:rPr>
              <a:t>Sufinanciranje troškova pomagača u radu (osobnog asistenta)</a:t>
            </a:r>
          </a:p>
          <a:p>
            <a:pPr marL="0" indent="0">
              <a:buNone/>
            </a:pPr>
            <a:endParaRPr lang="hr-HR" b="1" dirty="0">
              <a:latin typeface="Bookman Old Style" pitchFamily="18" charset="0"/>
            </a:endParaRPr>
          </a:p>
          <a:p>
            <a:pPr marL="0" indent="0">
              <a:buNone/>
            </a:pPr>
            <a:r>
              <a:rPr lang="hr-HR" b="1" dirty="0" smtClean="0">
                <a:latin typeface="Bookman Old Style" pitchFamily="18" charset="0"/>
              </a:rPr>
              <a:t>2. POSEBNI POTICAJI:</a:t>
            </a:r>
          </a:p>
          <a:p>
            <a:r>
              <a:rPr lang="hr-HR" dirty="0" smtClean="0">
                <a:latin typeface="Bookman Old Style" pitchFamily="18" charset="0"/>
              </a:rPr>
              <a:t>Pojavljuju se povremeno, kada se za to ukaže potreba</a:t>
            </a:r>
          </a:p>
          <a:p>
            <a:r>
              <a:rPr lang="hr-HR" dirty="0" smtClean="0">
                <a:latin typeface="Bookman Old Style" pitchFamily="18" charset="0"/>
              </a:rPr>
              <a:t>Jednokratna materijalna davanja za obrazovanje OSI</a:t>
            </a:r>
          </a:p>
          <a:p>
            <a:r>
              <a:rPr lang="hr-HR" dirty="0" smtClean="0">
                <a:latin typeface="Bookman Old Style" pitchFamily="18" charset="0"/>
              </a:rPr>
              <a:t>Sredstva za arhitektonsku prilagodbu radnog mjesta</a:t>
            </a:r>
          </a:p>
          <a:p>
            <a:r>
              <a:rPr lang="hr-HR" dirty="0" smtClean="0">
                <a:latin typeface="Bookman Old Style" pitchFamily="18" charset="0"/>
              </a:rPr>
              <a:t>Sredstva za tehničku prilagodbu – prilagodbu uvjeta rada</a:t>
            </a:r>
          </a:p>
          <a:p>
            <a:r>
              <a:rPr lang="hr-HR" dirty="0" smtClean="0">
                <a:latin typeface="Bookman Old Style" pitchFamily="18" charset="0"/>
              </a:rPr>
              <a:t>Kreditna sredstva po povoljnijim uvjetima namijenjena kupnji strojeva, opreme, alata ili pribora potrebnih za zapošljavanje OSI</a:t>
            </a:r>
          </a:p>
          <a:p>
            <a:r>
              <a:rPr lang="hr-HR" dirty="0" smtClean="0">
                <a:latin typeface="Bookman Old Style" pitchFamily="18" charset="0"/>
              </a:rPr>
              <a:t>Sufinanciranje troškova radnog terapeuta</a:t>
            </a:r>
            <a:endParaRPr lang="hr-HR" dirty="0">
              <a:latin typeface="Bookman Old Style" pitchFamily="18" charset="0"/>
            </a:endParaRPr>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2540793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3200" b="1" dirty="0" smtClean="0"/>
              <a:t>Sufinanciranje troškova osobnog </a:t>
            </a:r>
            <a:br>
              <a:rPr lang="hr-HR" sz="3200" b="1" dirty="0" smtClean="0"/>
            </a:br>
            <a:r>
              <a:rPr lang="hr-HR" sz="3200" b="1" dirty="0" smtClean="0"/>
              <a:t>asistenta – pomagača u radu </a:t>
            </a:r>
            <a:endParaRPr lang="hr-HR" sz="3200" dirty="0"/>
          </a:p>
        </p:txBody>
      </p:sp>
      <p:sp>
        <p:nvSpPr>
          <p:cNvPr id="3" name="Content Placeholder 2"/>
          <p:cNvSpPr>
            <a:spLocks noGrp="1"/>
          </p:cNvSpPr>
          <p:nvPr>
            <p:ph idx="1"/>
          </p:nvPr>
        </p:nvSpPr>
        <p:spPr/>
        <p:txBody>
          <a:bodyPr>
            <a:normAutofit fontScale="92500" lnSpcReduction="10000"/>
          </a:bodyPr>
          <a:lstStyle/>
          <a:p>
            <a:r>
              <a:rPr lang="vi-VN" sz="2400" dirty="0" smtClean="0"/>
              <a:t>Poslodavac prilikom zapošljavanja osobe s invaliditetom ili osoba koja se samozapošljava, ima pravo na sufinanciranje dijela troškova druge osobe koja privremeno ili trajno pomaže osobi s invaliditetom u obavljanju određenih aktivnosti koje zbog vrste stupnja invaliditeta osoba s invaliditetom ne može samostalno izvoditi.</a:t>
            </a:r>
            <a:endParaRPr lang="hr-HR" sz="2400" dirty="0" smtClean="0"/>
          </a:p>
          <a:p>
            <a:r>
              <a:rPr lang="vi-VN" sz="2400" dirty="0" smtClean="0"/>
              <a:t>Poslodavcu se sufinanciraju troškovi za osobnog asistenta prema stvarno utrošenom radnom  vremenu, ali najviše do 50% najniže mjesečne osnovice za obračun doprinosa za obvezna osiguranja utvrđena Naredbom Ministra financija</a:t>
            </a:r>
            <a:endParaRPr lang="hr-HR" sz="2400" dirty="0" smtClean="0"/>
          </a:p>
          <a:p>
            <a:r>
              <a:rPr lang="hr-HR" sz="2400" dirty="0" smtClean="0"/>
              <a:t>Za sufinanciranje troškova osobnog asistenta sklapa se ugovor temeljem kojeg se vrši isplata naknade.</a:t>
            </a:r>
            <a:br>
              <a:rPr lang="hr-HR" sz="2400" dirty="0" smtClean="0"/>
            </a:br>
            <a:endParaRPr lang="hr-HR" sz="2400"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303645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838200"/>
          </a:xfrm>
        </p:spPr>
        <p:txBody>
          <a:bodyPr>
            <a:normAutofit/>
          </a:bodyPr>
          <a:lstStyle/>
          <a:p>
            <a:r>
              <a:rPr lang="hr-HR" sz="2800" dirty="0" smtClean="0"/>
              <a:t>Potrebna dokumentacija:</a:t>
            </a:r>
            <a:endParaRPr lang="hr-HR"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0224748"/>
              </p:ext>
            </p:extLst>
          </p:nvPr>
        </p:nvGraphicFramePr>
        <p:xfrm>
          <a:off x="0" y="908720"/>
          <a:ext cx="9144000" cy="5992987"/>
        </p:xfrm>
        <a:graphic>
          <a:graphicData uri="http://schemas.openxmlformats.org/drawingml/2006/table">
            <a:tbl>
              <a:tblPr firstRow="1" firstCol="1" lastRow="1" lastCol="1" bandRow="1" bandCol="1">
                <a:tableStyleId>{5C22544A-7EE6-4342-B048-85BDC9FD1C3A}</a:tableStyleId>
              </a:tblPr>
              <a:tblGrid>
                <a:gridCol w="4860032"/>
                <a:gridCol w="4283968"/>
              </a:tblGrid>
              <a:tr h="224461">
                <a:tc gridSpan="2">
                  <a:txBody>
                    <a:bodyPr/>
                    <a:lstStyle/>
                    <a:p>
                      <a:pPr algn="ctr">
                        <a:spcAft>
                          <a:spcPts val="0"/>
                        </a:spcAft>
                      </a:pPr>
                      <a:r>
                        <a:rPr lang="hr-HR" sz="1200" dirty="0">
                          <a:effectLst/>
                        </a:rPr>
                        <a:t>POSLODAVAC // OSOBA KOJA SE SAMOZAPOŠLJAVA</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c hMerge="1">
                  <a:txBody>
                    <a:bodyPr/>
                    <a:lstStyle/>
                    <a:p>
                      <a:endParaRPr lang="hr-HR"/>
                    </a:p>
                  </a:txBody>
                  <a:tcPr/>
                </a:tc>
              </a:tr>
              <a:tr h="224461">
                <a:tc>
                  <a:txBody>
                    <a:bodyPr/>
                    <a:lstStyle/>
                    <a:p>
                      <a:pPr>
                        <a:spcAft>
                          <a:spcPts val="0"/>
                        </a:spcAft>
                      </a:pPr>
                      <a:r>
                        <a:rPr lang="hr-HR" sz="1200" dirty="0">
                          <a:effectLst/>
                        </a:rPr>
                        <a:t>Prvi zahtjev</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a:spcAft>
                          <a:spcPts val="0"/>
                        </a:spcAft>
                      </a:pPr>
                      <a:r>
                        <a:rPr lang="hr-HR" sz="1200" dirty="0">
                          <a:effectLst/>
                        </a:rPr>
                        <a:t>Svaki slijedeći zahtjev</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r>
              <a:tr h="196513">
                <a:tc>
                  <a:txBody>
                    <a:bodyPr/>
                    <a:lstStyle/>
                    <a:p>
                      <a:pPr>
                        <a:spcAft>
                          <a:spcPts val="0"/>
                        </a:spcAft>
                      </a:pPr>
                      <a:r>
                        <a:rPr lang="hr-HR" sz="1200">
                          <a:effectLst/>
                        </a:rPr>
                        <a:t>dokaz o invaliditetu</a:t>
                      </a:r>
                      <a:endParaRPr lang="hr-HR" sz="120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a:spcAft>
                          <a:spcPts val="0"/>
                        </a:spcAft>
                      </a:pPr>
                      <a:r>
                        <a:rPr lang="hr-HR" sz="1200" dirty="0">
                          <a:effectLst/>
                        </a:rPr>
                        <a:t> </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r>
              <a:tr h="196513">
                <a:tc>
                  <a:txBody>
                    <a:bodyPr/>
                    <a:lstStyle/>
                    <a:p>
                      <a:pPr>
                        <a:spcAft>
                          <a:spcPts val="0"/>
                        </a:spcAft>
                      </a:pPr>
                      <a:r>
                        <a:rPr lang="hr-HR" sz="1200">
                          <a:effectLst/>
                        </a:rPr>
                        <a:t>ugovor o radu</a:t>
                      </a:r>
                      <a:endParaRPr lang="hr-HR" sz="120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a:spcAft>
                          <a:spcPts val="0"/>
                        </a:spcAft>
                      </a:pPr>
                      <a:r>
                        <a:rPr lang="hr-HR" sz="1200" dirty="0">
                          <a:effectLst/>
                        </a:rPr>
                        <a:t> </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r>
              <a:tr h="786049">
                <a:tc>
                  <a:txBody>
                    <a:bodyPr/>
                    <a:lstStyle/>
                    <a:p>
                      <a:pPr>
                        <a:spcAft>
                          <a:spcPts val="0"/>
                        </a:spcAft>
                      </a:pPr>
                      <a:r>
                        <a:rPr lang="hr-HR" sz="1200" dirty="0">
                          <a:effectLst/>
                        </a:rPr>
                        <a:t>detaljan opis radnog mjesta s iskazanim podatkom o tome koliki se postotak radnog vremena odnosi na aktivnosti koju osoba s invaliditetom ne može samostalno obavljati  zbog vrste i stupnja invaliditeta </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a:spcAft>
                          <a:spcPts val="0"/>
                        </a:spcAft>
                      </a:pPr>
                      <a:r>
                        <a:rPr lang="hr-HR" sz="1200" dirty="0">
                          <a:effectLst/>
                        </a:rPr>
                        <a:t> </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r>
              <a:tr h="374104">
                <a:tc>
                  <a:txBody>
                    <a:bodyPr/>
                    <a:lstStyle/>
                    <a:p>
                      <a:pPr>
                        <a:spcAft>
                          <a:spcPts val="0"/>
                        </a:spcAft>
                      </a:pPr>
                      <a:r>
                        <a:rPr lang="hr-HR" sz="1200">
                          <a:effectLst/>
                        </a:rPr>
                        <a:t>dokaz o prijavi na obvezno mirovinsko i zdravstveno osiguranje</a:t>
                      </a:r>
                      <a:endParaRPr lang="hr-HR" sz="120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algn="just"/>
                      <a:r>
                        <a:rPr lang="hr-HR" sz="1200" dirty="0">
                          <a:effectLst/>
                        </a:rPr>
                        <a:t> </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r>
              <a:tr h="379437">
                <a:tc>
                  <a:txBody>
                    <a:bodyPr/>
                    <a:lstStyle/>
                    <a:p>
                      <a:pPr>
                        <a:spcAft>
                          <a:spcPts val="0"/>
                        </a:spcAft>
                      </a:pPr>
                      <a:r>
                        <a:rPr lang="hr-HR" sz="1200">
                          <a:effectLst/>
                        </a:rPr>
                        <a:t>obračun troškova osobnog asistenta prema tablici – prilog 4 Odluke</a:t>
                      </a:r>
                      <a:endParaRPr lang="hr-HR" sz="120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algn="just"/>
                      <a:r>
                        <a:rPr lang="hr-HR" sz="1200" dirty="0">
                          <a:effectLst/>
                        </a:rPr>
                        <a:t>obračun troškova osobnog asistenta prema tablici – prilog 4 Odluke</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r>
              <a:tr h="948593">
                <a:tc>
                  <a:txBody>
                    <a:bodyPr/>
                    <a:lstStyle/>
                    <a:p>
                      <a:pPr>
                        <a:spcAft>
                          <a:spcPts val="0"/>
                        </a:spcAft>
                      </a:pPr>
                      <a:r>
                        <a:rPr lang="hr-HR" sz="1200">
                          <a:effectLst/>
                        </a:rPr>
                        <a:t>- dokaz da je isplaćena plaća za sve radnike za razdoblje za koje se traži poticaj (ID Obrazac) – ZA POSLODAVCE  </a:t>
                      </a:r>
                    </a:p>
                    <a:p>
                      <a:pPr>
                        <a:spcAft>
                          <a:spcPts val="0"/>
                        </a:spcAft>
                      </a:pPr>
                      <a:r>
                        <a:rPr lang="hr-HR" sz="1200">
                          <a:effectLst/>
                        </a:rPr>
                        <a:t>- dokaz da su uplaćeni doprinosi za obvezna osiguranja, porez i prirez za razdoblje za koje se traži poticaj – ZA OSOBE KOJE SE SAMOZAPOŠLJAVAJU</a:t>
                      </a:r>
                      <a:endParaRPr lang="hr-HR" sz="120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a:spcAft>
                          <a:spcPts val="0"/>
                        </a:spcAft>
                      </a:pPr>
                      <a:r>
                        <a:rPr lang="hr-HR" sz="1200" dirty="0">
                          <a:effectLst/>
                        </a:rPr>
                        <a:t>- dokaz da je isplaćena plaća za sve radnike za razdoblje za koje se traži poticaj (ID Obrazac) – ZA POSLODAVCE  </a:t>
                      </a:r>
                    </a:p>
                    <a:p>
                      <a:pPr>
                        <a:spcAft>
                          <a:spcPts val="0"/>
                        </a:spcAft>
                      </a:pPr>
                      <a:r>
                        <a:rPr lang="hr-HR" sz="1200" dirty="0">
                          <a:effectLst/>
                        </a:rPr>
                        <a:t>- dokaz da su uplaćeni doprinosi za obvezna osiguranja, porez i prirez za razdoblje za koje se traži poticaj – ZA OSOBE KOJE SE SAMOZAPOŠLJAVAJU</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r>
              <a:tr h="1707468">
                <a:tc>
                  <a:txBody>
                    <a:bodyPr/>
                    <a:lstStyle/>
                    <a:p>
                      <a:pPr marR="7620">
                        <a:spcAft>
                          <a:spcPts val="0"/>
                        </a:spcAft>
                      </a:pPr>
                      <a:r>
                        <a:rPr lang="hr-HR" sz="1200">
                          <a:effectLst/>
                        </a:rPr>
                        <a:t>- kopiju Rješenja o upisu tvrtke u registar Trgovačkog suda, odnosno kopiju Obrtnice – ZA POSLODAVCE</a:t>
                      </a:r>
                    </a:p>
                    <a:p>
                      <a:pPr marR="7620">
                        <a:spcAft>
                          <a:spcPts val="0"/>
                        </a:spcAft>
                      </a:pPr>
                      <a:r>
                        <a:rPr lang="hr-HR" sz="1200">
                          <a:effectLst/>
                        </a:rPr>
                        <a:t>- potvrdu nadležnog tijela o upisu samostalne djelatnosti u odgovarajući registar tog tijela, odnosno potvrdu iz Upisnika seljačkih gospodarstava ili obiteljskih poljoprivrednih gospodarstava, te potvrdu iz registra obveznika poreza na dohodak sukladno propisima o porezu na dohodak za djelatnosti poljoprivrede i šumarstva čiji je osnivač OSI ili više OSI – ZA OSOBE KOJE SE SAMOZAPOŠLJAVAJU</a:t>
                      </a:r>
                      <a:endParaRPr lang="hr-HR" sz="120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algn="just"/>
                      <a:r>
                        <a:rPr lang="hr-HR" sz="1200" dirty="0">
                          <a:effectLst/>
                        </a:rPr>
                        <a:t> </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r>
              <a:tr h="196513">
                <a:tc>
                  <a:txBody>
                    <a:bodyPr/>
                    <a:lstStyle/>
                    <a:p>
                      <a:pPr marR="7620">
                        <a:spcAft>
                          <a:spcPts val="0"/>
                        </a:spcAft>
                      </a:pPr>
                      <a:r>
                        <a:rPr lang="hr-HR" sz="1200">
                          <a:effectLst/>
                        </a:rPr>
                        <a:t>adresa poslodavca, OIB, matični broj i broj žiro-računa</a:t>
                      </a:r>
                      <a:endParaRPr lang="hr-HR" sz="120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marR="7620">
                        <a:spcAft>
                          <a:spcPts val="0"/>
                        </a:spcAft>
                      </a:pPr>
                      <a:r>
                        <a:rPr lang="hr-HR" sz="1200" dirty="0">
                          <a:effectLst/>
                        </a:rPr>
                        <a:t>adresa poslodavca, matični broj i broj žiro-računa</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r>
              <a:tr h="758875">
                <a:tc>
                  <a:txBody>
                    <a:bodyPr/>
                    <a:lstStyle/>
                    <a:p>
                      <a:pPr>
                        <a:spcAft>
                          <a:spcPts val="0"/>
                        </a:spcAft>
                      </a:pPr>
                      <a:r>
                        <a:rPr lang="hr-HR" sz="1200" dirty="0">
                          <a:effectLst/>
                        </a:rPr>
                        <a:t>Izjava poslodavca o prosječnom broju zaposlenih, ukupnoj aktivi i ukupnim prihodima u prethodnoj godini, ILI, Bilanca i račun dobiti i gubitka za prethodnu godinu na kojem je vidljiv ukupan broj zaposlenih</a:t>
                      </a:r>
                      <a:endParaRPr lang="hr-HR" sz="1200" dirty="0">
                        <a:effectLst/>
                        <a:latin typeface="Times New Roman"/>
                        <a:ea typeface="Times New Roman"/>
                        <a:cs typeface="Times New Roman"/>
                      </a:endParaRPr>
                    </a:p>
                  </a:txBody>
                  <a:tcPr marL="65278" marR="65278" marT="0" marB="0">
                    <a:solidFill>
                      <a:schemeClr val="accent2">
                        <a:lumMod val="60000"/>
                        <a:lumOff val="40000"/>
                      </a:schemeClr>
                    </a:solidFill>
                  </a:tcPr>
                </a:tc>
                <a:tc>
                  <a:txBody>
                    <a:bodyPr/>
                    <a:lstStyle/>
                    <a:p>
                      <a:pPr algn="just"/>
                      <a:r>
                        <a:rPr lang="hr-HR" sz="1000" dirty="0">
                          <a:effectLst/>
                        </a:rPr>
                        <a:t> </a:t>
                      </a:r>
                      <a:endParaRPr lang="hr-HR" sz="1100" dirty="0">
                        <a:effectLst/>
                        <a:latin typeface="Times New Roman"/>
                        <a:ea typeface="Times New Roman"/>
                        <a:cs typeface="Times New Roman"/>
                      </a:endParaRPr>
                    </a:p>
                  </a:txBody>
                  <a:tcPr marL="65278" marR="65278" marT="0" marB="0">
                    <a:solidFill>
                      <a:srgbClr val="6E6ED0"/>
                    </a:solidFill>
                  </a:tcPr>
                </a:tc>
              </a:tr>
            </a:tbl>
          </a:graphicData>
        </a:graphic>
      </p:graphicFrame>
      <p:pic>
        <p:nvPicPr>
          <p:cNvPr id="5" name="Picture 2"/>
          <p:cNvPicPr>
            <a:picLocks noChangeAspect="1" noChangeArrowheads="1"/>
          </p:cNvPicPr>
          <p:nvPr/>
        </p:nvPicPr>
        <p:blipFill>
          <a:blip r:embed="rId2" cstate="print"/>
          <a:srcRect l="4002" t="90224" r="78697" b="3531"/>
          <a:stretch>
            <a:fillRect/>
          </a:stretch>
        </p:blipFill>
        <p:spPr bwMode="auto">
          <a:xfrm>
            <a:off x="7884368" y="1"/>
            <a:ext cx="1259632" cy="908720"/>
          </a:xfrm>
          <a:prstGeom prst="rect">
            <a:avLst/>
          </a:prstGeom>
          <a:noFill/>
        </p:spPr>
      </p:pic>
    </p:spTree>
    <p:extLst>
      <p:ext uri="{BB962C8B-B14F-4D97-AF65-F5344CB8AC3E}">
        <p14:creationId xmlns:p14="http://schemas.microsoft.com/office/powerpoint/2010/main" val="1619141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839200" cy="838200"/>
          </a:xfrm>
        </p:spPr>
        <p:txBody>
          <a:bodyPr>
            <a:normAutofit fontScale="90000"/>
          </a:bodyPr>
          <a:lstStyle/>
          <a:p>
            <a:r>
              <a:rPr lang="pl-PL" sz="3200" dirty="0" smtClean="0"/>
              <a:t>Formula za izračun naknade za osobnog </a:t>
            </a:r>
            <a:br>
              <a:rPr lang="pl-PL" sz="3200" dirty="0" smtClean="0"/>
            </a:br>
            <a:r>
              <a:rPr lang="pl-PL" sz="3200" dirty="0" smtClean="0"/>
              <a:t>asistenta:</a:t>
            </a:r>
            <a:endParaRPr lang="hr-HR" sz="3200" dirty="0"/>
          </a:p>
        </p:txBody>
      </p:sp>
      <p:sp>
        <p:nvSpPr>
          <p:cNvPr id="3" name="Content Placeholder 2"/>
          <p:cNvSpPr>
            <a:spLocks noGrp="1"/>
          </p:cNvSpPr>
          <p:nvPr>
            <p:ph idx="1"/>
          </p:nvPr>
        </p:nvSpPr>
        <p:spPr/>
        <p:txBody>
          <a:bodyPr>
            <a:normAutofit fontScale="70000" lnSpcReduction="20000"/>
          </a:bodyPr>
          <a:lstStyle/>
          <a:p>
            <a:r>
              <a:rPr lang="hr-HR" dirty="0" smtClean="0"/>
              <a:t/>
            </a:r>
            <a:br>
              <a:rPr lang="hr-HR" dirty="0" smtClean="0"/>
            </a:br>
            <a:r>
              <a:rPr lang="hr-HR" sz="3400" dirty="0" smtClean="0">
                <a:latin typeface="Bookman Old Style" pitchFamily="18" charset="0"/>
              </a:rPr>
              <a:t>(efektivni sati x postotak potrebe za osobnim asistentom x osnovica) / ukupni fond mjesečnih radnih sati</a:t>
            </a:r>
          </a:p>
          <a:p>
            <a:r>
              <a:rPr lang="hr-HR" sz="3400" dirty="0" smtClean="0">
                <a:latin typeface="Bookman Old Style" pitchFamily="18" charset="0"/>
              </a:rPr>
              <a:t>Efektivni sati – stvarni sati radnika provedenih na radnom mjestu, u njih ne ulaze bolovanja, godišnji odmori, blagdani i državni praznici i prekovremeni sati</a:t>
            </a:r>
            <a:br>
              <a:rPr lang="hr-HR" sz="3400" dirty="0" smtClean="0">
                <a:latin typeface="Bookman Old Style" pitchFamily="18" charset="0"/>
              </a:rPr>
            </a:br>
            <a:r>
              <a:rPr lang="hr-HR" sz="3400" dirty="0" smtClean="0">
                <a:latin typeface="Bookman Old Style" pitchFamily="18" charset="0"/>
              </a:rPr>
              <a:t>Postotak potrebe za osobnim asistentom – najviše do 50%</a:t>
            </a:r>
            <a:br>
              <a:rPr lang="hr-HR" sz="3400" dirty="0" smtClean="0">
                <a:latin typeface="Bookman Old Style" pitchFamily="18" charset="0"/>
              </a:rPr>
            </a:br>
            <a:r>
              <a:rPr lang="hr-HR" sz="3400" dirty="0" smtClean="0">
                <a:latin typeface="Bookman Old Style" pitchFamily="18" charset="0"/>
              </a:rPr>
              <a:t>Osnovica - 80% najniže osnovice za obračun doprinosa za obvezna osiguranja (100% za zaštitne radionice i zaštitne jedinice)</a:t>
            </a:r>
            <a:br>
              <a:rPr lang="hr-HR" sz="3400" dirty="0" smtClean="0">
                <a:latin typeface="Bookman Old Style" pitchFamily="18" charset="0"/>
              </a:rPr>
            </a:br>
            <a:r>
              <a:rPr lang="hr-HR" sz="3400" dirty="0" smtClean="0">
                <a:latin typeface="Bookman Old Style" pitchFamily="18" charset="0"/>
              </a:rPr>
              <a:t>Ukupni fond mjesečnih radnih sati – ukupna mjesečna satnica, bez subota i nedjelja</a:t>
            </a:r>
            <a:endParaRPr lang="hr-HR" sz="3400" dirty="0">
              <a:latin typeface="Bookman Old Style" pitchFamily="18" charset="0"/>
            </a:endParaRPr>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425956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Bespovratna potpora Ministarstva gospodarstva, rada i poduzetništva</a:t>
            </a:r>
            <a:endParaRPr lang="hr-HR" dirty="0"/>
          </a:p>
        </p:txBody>
      </p:sp>
      <p:sp>
        <p:nvSpPr>
          <p:cNvPr id="3" name="Content Placeholder 2"/>
          <p:cNvSpPr>
            <a:spLocks noGrp="1"/>
          </p:cNvSpPr>
          <p:nvPr>
            <p:ph idx="1"/>
          </p:nvPr>
        </p:nvSpPr>
        <p:spPr/>
        <p:txBody>
          <a:bodyPr/>
          <a:lstStyle/>
          <a:p>
            <a:r>
              <a:rPr lang="hr-HR" dirty="0" smtClean="0"/>
              <a:t>Nagrada učenicima – unazad 6 mjeseci</a:t>
            </a:r>
          </a:p>
          <a:p>
            <a:r>
              <a:rPr lang="hr-HR" dirty="0" smtClean="0"/>
              <a:t>Potrebno je dokazati da je nagrada uplaćena (isplatnica, izvod – proknjiženo)</a:t>
            </a:r>
          </a:p>
          <a:p>
            <a:r>
              <a:rPr lang="hr-HR" dirty="0" smtClean="0"/>
              <a:t>Uplaćeno na tekući račun ili preko Učeničkog ugovora</a:t>
            </a:r>
          </a:p>
          <a:p>
            <a:r>
              <a:rPr lang="hr-HR" dirty="0" smtClean="0"/>
              <a:t>Licencirani obrt</a:t>
            </a:r>
          </a:p>
          <a:p>
            <a:r>
              <a:rPr lang="hr-HR" dirty="0" smtClean="0"/>
              <a:t>Javni poziv očekuje se u veljači 2013.</a:t>
            </a:r>
          </a:p>
          <a:p>
            <a:r>
              <a:rPr lang="hr-HR" dirty="0" smtClean="0"/>
              <a:t>Informacije: Ministarstvo ili HOK (u brošuri)</a:t>
            </a:r>
            <a:endParaRPr lang="hr-HR" dirty="0"/>
          </a:p>
        </p:txBody>
      </p:sp>
      <p:pic>
        <p:nvPicPr>
          <p:cNvPr id="5" name="Picture 2"/>
          <p:cNvPicPr>
            <a:picLocks noChangeAspect="1" noChangeArrowheads="1"/>
          </p:cNvPicPr>
          <p:nvPr/>
        </p:nvPicPr>
        <p:blipFill>
          <a:blip r:embed="rId2" cstate="print"/>
          <a:srcRect l="4002" t="90224" r="78697" b="3531"/>
          <a:stretch>
            <a:fillRect/>
          </a:stretch>
        </p:blipFill>
        <p:spPr bwMode="auto">
          <a:xfrm>
            <a:off x="7867650" y="0"/>
            <a:ext cx="1276350" cy="1124743"/>
          </a:xfrm>
          <a:prstGeom prst="rect">
            <a:avLst/>
          </a:prstGeom>
          <a:noFill/>
        </p:spPr>
      </p:pic>
    </p:spTree>
    <p:extLst>
      <p:ext uri="{BB962C8B-B14F-4D97-AF65-F5344CB8AC3E}">
        <p14:creationId xmlns:p14="http://schemas.microsoft.com/office/powerpoint/2010/main" val="3880058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2800" dirty="0" smtClean="0"/>
              <a:t>Primjer izračuna obračuna novčanog poticaja za sufinanciranje troškova osobnog asistenta</a:t>
            </a:r>
            <a:endParaRPr lang="hr-HR"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1374113"/>
              </p:ext>
            </p:extLst>
          </p:nvPr>
        </p:nvGraphicFramePr>
        <p:xfrm>
          <a:off x="179512" y="1804988"/>
          <a:ext cx="8784976" cy="3928269"/>
        </p:xfrm>
        <a:graphic>
          <a:graphicData uri="http://schemas.openxmlformats.org/drawingml/2006/table">
            <a:tbl>
              <a:tblPr firstRow="1" firstCol="1" lastRow="1" lastCol="1" bandRow="1" bandCol="1">
                <a:tableStyleId>{93296810-A885-4BE3-A3E7-6D5BEEA58F35}</a:tableStyleId>
              </a:tblPr>
              <a:tblGrid>
                <a:gridCol w="987925"/>
                <a:gridCol w="1169538"/>
                <a:gridCol w="1039482"/>
                <a:gridCol w="1039482"/>
                <a:gridCol w="1197159"/>
                <a:gridCol w="1199623"/>
                <a:gridCol w="917359"/>
                <a:gridCol w="1234408"/>
              </a:tblGrid>
              <a:tr h="1964134">
                <a:tc>
                  <a:txBody>
                    <a:bodyPr/>
                    <a:lstStyle/>
                    <a:p>
                      <a:pPr>
                        <a:spcAft>
                          <a:spcPts val="0"/>
                        </a:spcAft>
                      </a:pPr>
                      <a:r>
                        <a:rPr lang="hr-HR" sz="1400" dirty="0">
                          <a:effectLst/>
                        </a:rPr>
                        <a:t>Razdoblje za koje se traži poticaj-mjesec</a:t>
                      </a:r>
                      <a:endParaRPr lang="hr-HR" sz="1400" dirty="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Ime i prezime zaposlenika</a:t>
                      </a:r>
                      <a:endParaRPr lang="hr-HR" sz="1400" dirty="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Naziv radnog mjesta</a:t>
                      </a:r>
                      <a:endParaRPr lang="hr-HR" sz="1400" dirty="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Efektivni broj radnih sati</a:t>
                      </a:r>
                      <a:endParaRPr lang="hr-HR" sz="1400" dirty="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Postotak potrebe za osobnim asistentom</a:t>
                      </a:r>
                      <a:endParaRPr lang="hr-HR" sz="1400" dirty="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Osnovica za izračun</a:t>
                      </a:r>
                      <a:endParaRPr lang="hr-HR" sz="1400" dirty="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Mjesečna satnica</a:t>
                      </a:r>
                      <a:endParaRPr lang="hr-HR" sz="1400" dirty="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Izračun</a:t>
                      </a:r>
                      <a:endParaRPr lang="hr-HR" sz="1400" dirty="0">
                        <a:effectLst/>
                        <a:latin typeface="Times New Roman"/>
                        <a:ea typeface="Times New Roman"/>
                        <a:cs typeface="Times New Roman"/>
                      </a:endParaRPr>
                    </a:p>
                  </a:txBody>
                  <a:tcPr marL="68580" marR="68580" marT="0" marB="0">
                    <a:solidFill>
                      <a:srgbClr val="57B3C9"/>
                    </a:solidFill>
                  </a:tcPr>
                </a:tc>
              </a:tr>
              <a:tr h="392827">
                <a:tc>
                  <a:txBody>
                    <a:bodyPr/>
                    <a:lstStyle/>
                    <a:p>
                      <a:pPr>
                        <a:spcAft>
                          <a:spcPts val="0"/>
                        </a:spcAft>
                      </a:pPr>
                      <a:r>
                        <a:rPr lang="hr-HR" sz="1400">
                          <a:effectLst/>
                        </a:rPr>
                        <a:t>1</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2</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3</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4</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5</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6</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7</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8</a:t>
                      </a:r>
                      <a:endParaRPr lang="hr-HR" sz="1400" dirty="0">
                        <a:effectLst/>
                        <a:latin typeface="Times New Roman"/>
                        <a:ea typeface="Times New Roman"/>
                        <a:cs typeface="Times New Roman"/>
                      </a:endParaRPr>
                    </a:p>
                  </a:txBody>
                  <a:tcPr marL="68580" marR="68580" marT="0" marB="0">
                    <a:solidFill>
                      <a:srgbClr val="57B3C9"/>
                    </a:solidFill>
                  </a:tcPr>
                </a:tc>
              </a:tr>
              <a:tr h="392827">
                <a:tc>
                  <a:txBody>
                    <a:bodyPr/>
                    <a:lstStyle/>
                    <a:p>
                      <a:pPr>
                        <a:spcAft>
                          <a:spcPts val="0"/>
                        </a:spcAft>
                      </a:pPr>
                      <a:r>
                        <a:rPr lang="hr-HR" sz="1400">
                          <a:effectLst/>
                        </a:rPr>
                        <a:t>Travanj</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Ivan Ivić</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Prodavač</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160</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50%</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2.143,96</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168</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1.020,93</a:t>
                      </a:r>
                      <a:endParaRPr lang="hr-HR" sz="1400" dirty="0">
                        <a:effectLst/>
                        <a:latin typeface="Times New Roman"/>
                        <a:ea typeface="Times New Roman"/>
                        <a:cs typeface="Times New Roman"/>
                      </a:endParaRPr>
                    </a:p>
                  </a:txBody>
                  <a:tcPr marL="68580" marR="68580" marT="0" marB="0">
                    <a:solidFill>
                      <a:srgbClr val="57B3C9"/>
                    </a:solidFill>
                  </a:tcPr>
                </a:tc>
              </a:tr>
              <a:tr h="392827">
                <a:tc>
                  <a:txBody>
                    <a:bodyPr/>
                    <a:lstStyle/>
                    <a:p>
                      <a:pPr>
                        <a:spcAft>
                          <a:spcPts val="0"/>
                        </a:spcAft>
                      </a:pPr>
                      <a:r>
                        <a:rPr lang="hr-HR" sz="1400">
                          <a:effectLst/>
                        </a:rPr>
                        <a:t>Svibanj</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Ivan Ivić</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Prodavač</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176</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50%</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2.143,96</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176</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1.071,98</a:t>
                      </a:r>
                      <a:endParaRPr lang="hr-HR" sz="1400" dirty="0">
                        <a:effectLst/>
                        <a:latin typeface="Times New Roman"/>
                        <a:ea typeface="Times New Roman"/>
                        <a:cs typeface="Times New Roman"/>
                      </a:endParaRPr>
                    </a:p>
                  </a:txBody>
                  <a:tcPr marL="68580" marR="68580" marT="0" marB="0">
                    <a:solidFill>
                      <a:srgbClr val="57B3C9"/>
                    </a:solidFill>
                  </a:tcPr>
                </a:tc>
              </a:tr>
              <a:tr h="392827">
                <a:tc>
                  <a:txBody>
                    <a:bodyPr/>
                    <a:lstStyle/>
                    <a:p>
                      <a:pPr>
                        <a:spcAft>
                          <a:spcPts val="0"/>
                        </a:spcAft>
                      </a:pPr>
                      <a:r>
                        <a:rPr lang="hr-HR" sz="1400">
                          <a:effectLst/>
                        </a:rPr>
                        <a:t>Lipanj</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Ivan Ivić</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Prodavač</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160</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50%</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2.143,96</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176</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   974,53</a:t>
                      </a:r>
                      <a:endParaRPr lang="hr-HR" sz="1400" dirty="0">
                        <a:effectLst/>
                        <a:latin typeface="Times New Roman"/>
                        <a:ea typeface="Times New Roman"/>
                        <a:cs typeface="Times New Roman"/>
                      </a:endParaRPr>
                    </a:p>
                  </a:txBody>
                  <a:tcPr marL="68580" marR="68580" marT="0" marB="0">
                    <a:solidFill>
                      <a:srgbClr val="57B3C9"/>
                    </a:solidFill>
                  </a:tcPr>
                </a:tc>
              </a:tr>
              <a:tr h="392827">
                <a:tc>
                  <a:txBody>
                    <a:bodyPr/>
                    <a:lstStyle/>
                    <a:p>
                      <a:pPr>
                        <a:spcAft>
                          <a:spcPts val="0"/>
                        </a:spcAft>
                      </a:pPr>
                      <a:r>
                        <a:rPr lang="hr-HR" sz="1400">
                          <a:effectLst/>
                        </a:rPr>
                        <a:t>Ukupno</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 </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 </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 </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 </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 </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a:effectLst/>
                        </a:rPr>
                        <a:t> </a:t>
                      </a:r>
                      <a:endParaRPr lang="hr-HR" sz="1400">
                        <a:effectLst/>
                        <a:latin typeface="Times New Roman"/>
                        <a:ea typeface="Times New Roman"/>
                        <a:cs typeface="Times New Roman"/>
                      </a:endParaRPr>
                    </a:p>
                  </a:txBody>
                  <a:tcPr marL="68580" marR="68580" marT="0" marB="0">
                    <a:solidFill>
                      <a:srgbClr val="57B3C9"/>
                    </a:solidFill>
                  </a:tcPr>
                </a:tc>
                <a:tc>
                  <a:txBody>
                    <a:bodyPr/>
                    <a:lstStyle/>
                    <a:p>
                      <a:pPr>
                        <a:spcAft>
                          <a:spcPts val="0"/>
                        </a:spcAft>
                      </a:pPr>
                      <a:r>
                        <a:rPr lang="hr-HR" sz="1400" dirty="0">
                          <a:effectLst/>
                        </a:rPr>
                        <a:t>3.067,44</a:t>
                      </a:r>
                      <a:endParaRPr lang="hr-HR" sz="1400" dirty="0">
                        <a:effectLst/>
                        <a:latin typeface="Times New Roman"/>
                        <a:ea typeface="Times New Roman"/>
                        <a:cs typeface="Times New Roman"/>
                      </a:endParaRPr>
                    </a:p>
                  </a:txBody>
                  <a:tcPr marL="68580" marR="68580" marT="0" marB="0">
                    <a:solidFill>
                      <a:srgbClr val="57B3C9"/>
                    </a:solidFill>
                  </a:tcPr>
                </a:tc>
              </a:tr>
            </a:tbl>
          </a:graphicData>
        </a:graphic>
      </p:graphicFrame>
      <p:sp>
        <p:nvSpPr>
          <p:cNvPr id="5" name="Rectangle 1"/>
          <p:cNvSpPr>
            <a:spLocks noChangeArrowheads="1"/>
          </p:cNvSpPr>
          <p:nvPr/>
        </p:nvSpPr>
        <p:spPr bwMode="auto">
          <a:xfrm>
            <a:off x="1622425" y="3100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sz="1800" b="0" i="0" u="none" strike="noStrike" cap="none" normalizeH="0" baseline="0" smtClean="0">
              <a:ln>
                <a:noFill/>
              </a:ln>
              <a:solidFill>
                <a:schemeClr val="tx1"/>
              </a:solidFill>
              <a:effectLst/>
              <a:latin typeface="Arial" pitchFamily="34" charset="0"/>
            </a:endParaRPr>
          </a:p>
        </p:txBody>
      </p:sp>
      <p:pic>
        <p:nvPicPr>
          <p:cNvPr id="6"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2133018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2400" dirty="0" smtClean="0">
                <a:latin typeface="Bookman Old Style" pitchFamily="18" charset="0"/>
              </a:rPr>
              <a:t>Poticaji Fonda za profesionalnu rehabilitaciju i zapošljavanje osoba s invaliditetom</a:t>
            </a:r>
            <a:endParaRPr lang="hr-HR" sz="2400" dirty="0">
              <a:latin typeface="Bookman Old Style" pitchFamily="18" charset="0"/>
            </a:endParaRPr>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hr-HR" b="1" dirty="0" smtClean="0"/>
              <a:t>REDOVNI POTICAJI:</a:t>
            </a:r>
          </a:p>
          <a:p>
            <a:r>
              <a:rPr lang="hr-HR" dirty="0" smtClean="0"/>
              <a:t>Isplaćuju se kontinuirano</a:t>
            </a:r>
          </a:p>
          <a:p>
            <a:r>
              <a:rPr lang="hr-HR" dirty="0" smtClean="0"/>
              <a:t>Povrat sredstava u visini uplaćenog doprinosa za osnovno zdravstveno i mirovinsko osiguranje</a:t>
            </a:r>
          </a:p>
          <a:p>
            <a:r>
              <a:rPr lang="hr-HR" dirty="0" smtClean="0"/>
              <a:t>Naknada razlike radi smanjenog radnog učinka</a:t>
            </a:r>
          </a:p>
          <a:p>
            <a:r>
              <a:rPr lang="hr-HR" dirty="0" smtClean="0"/>
              <a:t>Sufinanciranje troškova pomagača u radu (osobnog asistenta)</a:t>
            </a:r>
          </a:p>
          <a:p>
            <a:pPr marL="0" indent="0">
              <a:buNone/>
            </a:pPr>
            <a:endParaRPr lang="hr-HR" b="1" dirty="0">
              <a:latin typeface="Bookman Old Style" pitchFamily="18" charset="0"/>
            </a:endParaRPr>
          </a:p>
          <a:p>
            <a:pPr marL="0" indent="0">
              <a:buNone/>
            </a:pPr>
            <a:r>
              <a:rPr lang="hr-HR" b="1" dirty="0" smtClean="0">
                <a:latin typeface="Bookman Old Style" pitchFamily="18" charset="0"/>
              </a:rPr>
              <a:t>2. POSEBNI POTICAJI:</a:t>
            </a:r>
          </a:p>
          <a:p>
            <a:r>
              <a:rPr lang="hr-HR" dirty="0" smtClean="0"/>
              <a:t>Pojavljuju se povremeno, kada se za to ukaže potreba</a:t>
            </a:r>
          </a:p>
          <a:p>
            <a:r>
              <a:rPr lang="hr-HR" dirty="0" smtClean="0"/>
              <a:t>Jednokratna materijalna davanja za obrazovanje OSI</a:t>
            </a:r>
          </a:p>
          <a:p>
            <a:r>
              <a:rPr lang="hr-HR" dirty="0" smtClean="0"/>
              <a:t>Sredstva za arhitektonsku prilagodbu radnog mjesta</a:t>
            </a:r>
          </a:p>
          <a:p>
            <a:r>
              <a:rPr lang="hr-HR" dirty="0" smtClean="0"/>
              <a:t>Sredstva za tehničku prilagodbu – prilagodbu uvjeta rada</a:t>
            </a:r>
          </a:p>
          <a:p>
            <a:r>
              <a:rPr lang="hr-HR" dirty="0" smtClean="0"/>
              <a:t>Kreditna sredstva po povoljnijim uvjetima namijenjena kupnji strojeva, opreme, alata ili pribora potrebnih za zapošljavanje OSI</a:t>
            </a:r>
          </a:p>
          <a:p>
            <a:r>
              <a:rPr lang="hr-HR" dirty="0" smtClean="0"/>
              <a:t>Sufinanciranje troškova radnog terapeuta</a:t>
            </a: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2343649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2800" b="1" dirty="0" smtClean="0"/>
              <a:t>Jednokratna materijalna davanja – </a:t>
            </a:r>
            <a:br>
              <a:rPr lang="hr-HR" sz="2800" b="1" dirty="0" smtClean="0"/>
            </a:br>
            <a:r>
              <a:rPr lang="hr-HR" sz="2800" b="1" dirty="0" smtClean="0"/>
              <a:t>obrazovanje osoba s invaliditetom</a:t>
            </a:r>
            <a:endParaRPr lang="hr-HR" sz="2800" dirty="0"/>
          </a:p>
        </p:txBody>
      </p:sp>
      <p:sp>
        <p:nvSpPr>
          <p:cNvPr id="3" name="Content Placeholder 2"/>
          <p:cNvSpPr>
            <a:spLocks noGrp="1"/>
          </p:cNvSpPr>
          <p:nvPr>
            <p:ph idx="1"/>
          </p:nvPr>
        </p:nvSpPr>
        <p:spPr/>
        <p:txBody>
          <a:bodyPr>
            <a:normAutofit fontScale="77500" lnSpcReduction="20000"/>
          </a:bodyPr>
          <a:lstStyle/>
          <a:p>
            <a:r>
              <a:rPr lang="vi-VN" dirty="0" smtClean="0"/>
              <a:t>60% iznosa troškova obrazovanja</a:t>
            </a:r>
            <a:r>
              <a:rPr lang="hr-HR" dirty="0" smtClean="0">
                <a:latin typeface="Bookman Old Style" pitchFamily="18" charset="0"/>
              </a:rPr>
              <a:t> zaposlenih i nezaposlenih OSI</a:t>
            </a:r>
            <a:r>
              <a:rPr lang="vi-VN" dirty="0" smtClean="0"/>
              <a:t>. Obrazovanje može trajati najduže 6 mjeseci, a iznimno do 12 mjeseci uz prethodno odobrenje Fonda na temelju obrazloženog zahtjeva. Poslodavac ima pravo koristiti ovu mjeru jednom po zaposleniku. Iznimno, poslodavac može ponovno koristiti ovu mjeru za istog zaposlenika, ukoliko se ukaže potreba radi prirode posla i uvođenja novih tehnologija.</a:t>
            </a:r>
            <a:endParaRPr lang="hr-HR" dirty="0" smtClean="0">
              <a:latin typeface="Bookman Old Style" pitchFamily="18" charset="0"/>
            </a:endParaRPr>
          </a:p>
          <a:p>
            <a:r>
              <a:rPr lang="hr-HR" dirty="0" smtClean="0">
                <a:latin typeface="Bookman Old Style" pitchFamily="18" charset="0"/>
              </a:rPr>
              <a:t>Poslodavac ne smije otkazati ugovor o radu osobi s invaliditetom koju je uputio na obrazovanje prije proteka 12 mjeseci od dana završetka obrazovanja.</a:t>
            </a:r>
            <a:endParaRPr lang="hr-HR" dirty="0">
              <a:latin typeface="Bookman Old Style" pitchFamily="18" charset="0"/>
            </a:endParaRPr>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1346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Potrebna dokumentacija</a:t>
            </a:r>
            <a:endParaRPr lang="hr-HR" sz="2800" dirty="0"/>
          </a:p>
        </p:txBody>
      </p:sp>
      <p:graphicFrame>
        <p:nvGraphicFramePr>
          <p:cNvPr id="4" name="Content Placeholder 3"/>
          <p:cNvGraphicFramePr>
            <a:graphicFrameLocks noGrp="1"/>
          </p:cNvGraphicFramePr>
          <p:nvPr>
            <p:ph idx="1"/>
          </p:nvPr>
        </p:nvGraphicFramePr>
        <p:xfrm>
          <a:off x="323528" y="1484784"/>
          <a:ext cx="8496943" cy="4900400"/>
        </p:xfrm>
        <a:graphic>
          <a:graphicData uri="http://schemas.openxmlformats.org/drawingml/2006/table">
            <a:tbl>
              <a:tblPr firstRow="1" firstCol="1" bandRow="1" bandCol="1">
                <a:tableStyleId>{93296810-A885-4BE3-A3E7-6D5BEEA58F35}</a:tableStyleId>
              </a:tblPr>
              <a:tblGrid>
                <a:gridCol w="8496943"/>
              </a:tblGrid>
              <a:tr h="209920">
                <a:tc>
                  <a:txBody>
                    <a:bodyPr/>
                    <a:lstStyle/>
                    <a:p>
                      <a:pPr>
                        <a:spcAft>
                          <a:spcPts val="0"/>
                        </a:spcAft>
                        <a:tabLst>
                          <a:tab pos="476250" algn="l"/>
                          <a:tab pos="3166110" algn="ctr"/>
                          <a:tab pos="449580" algn="l"/>
                        </a:tabLst>
                      </a:pPr>
                      <a:r>
                        <a:rPr lang="hr-HR" sz="1400" dirty="0">
                          <a:effectLst/>
                        </a:rPr>
                        <a:t>Poslodavac koji zapošljava osobu s invaliditetom</a:t>
                      </a:r>
                      <a:endParaRPr lang="hr-HR" sz="1400" b="1" dirty="0">
                        <a:effectLst/>
                        <a:latin typeface="Bookman Old Style" pitchFamily="18" charset="0"/>
                        <a:ea typeface="Times New Roman"/>
                      </a:endParaRPr>
                    </a:p>
                  </a:txBody>
                  <a:tcPr marL="68580" marR="68580" marT="0" marB="0">
                    <a:solidFill>
                      <a:srgbClr val="57B3C9"/>
                    </a:solidFill>
                  </a:tcPr>
                </a:tc>
              </a:tr>
              <a:tr h="1644373">
                <a:tc>
                  <a:txBody>
                    <a:bodyPr/>
                    <a:lstStyle/>
                    <a:p>
                      <a:pPr>
                        <a:spcAft>
                          <a:spcPts val="0"/>
                        </a:spcAft>
                      </a:pPr>
                      <a:r>
                        <a:rPr lang="hr-HR" sz="1400" dirty="0">
                          <a:effectLst/>
                        </a:rPr>
                        <a:t>troškovnik obrazovanja u koji, ovisno o načnu provođenja obrazovanja, ulazi:</a:t>
                      </a:r>
                    </a:p>
                    <a:p>
                      <a:pPr>
                        <a:spcAft>
                          <a:spcPts val="0"/>
                        </a:spcAft>
                      </a:pPr>
                      <a:r>
                        <a:rPr lang="hr-HR" sz="1400" dirty="0">
                          <a:effectLst/>
                        </a:rPr>
                        <a:t>1. školarina, ako se program provodi u obrazovnoj ustanovi;</a:t>
                      </a:r>
                    </a:p>
                    <a:p>
                      <a:pPr>
                        <a:spcAft>
                          <a:spcPts val="0"/>
                        </a:spcAft>
                      </a:pPr>
                      <a:r>
                        <a:rPr lang="hr-HR" sz="1400" dirty="0">
                          <a:effectLst/>
                        </a:rPr>
                        <a:t>2. troškovi prijevoza osobe s invaliditetom  i pratitelja (ako joj je pratitelj sukladno zakonskim propisima potreban:</a:t>
                      </a:r>
                    </a:p>
                    <a:p>
                      <a:pPr>
                        <a:spcAft>
                          <a:spcPts val="0"/>
                        </a:spcAft>
                      </a:pPr>
                      <a:r>
                        <a:rPr lang="hr-HR" sz="1400" dirty="0">
                          <a:effectLst/>
                        </a:rPr>
                        <a:t>   - u međugradskom prijevozu, ako je ustanova obrazovanja u istom mjestu</a:t>
                      </a:r>
                    </a:p>
                    <a:p>
                      <a:pPr>
                        <a:spcAft>
                          <a:spcPts val="0"/>
                        </a:spcAft>
                      </a:pPr>
                      <a:r>
                        <a:rPr lang="hr-HR" sz="1400" dirty="0">
                          <a:effectLst/>
                        </a:rPr>
                        <a:t>   - u međumjesnom prijevozu, ako se ustanova obrazovanja nalazi u drugom mjestu, od mjesta gdje je sjedište poslodavca, </a:t>
                      </a:r>
                    </a:p>
                    <a:p>
                      <a:pPr>
                        <a:spcAft>
                          <a:spcPts val="0"/>
                        </a:spcAft>
                      </a:pPr>
                      <a:r>
                        <a:rPr lang="hr-HR" sz="1400" dirty="0">
                          <a:effectLst/>
                        </a:rPr>
                        <a:t>3. školarina i trošak instruktora ako poslodavac sam organizira obrazovanje</a:t>
                      </a:r>
                      <a:endParaRPr lang="hr-HR" sz="1400" dirty="0">
                        <a:effectLst/>
                        <a:latin typeface="Bookman Old Style" pitchFamily="18" charset="0"/>
                      </a:endParaRPr>
                    </a:p>
                  </a:txBody>
                  <a:tcPr marL="68580" marR="68580" marT="0" marB="0">
                    <a:solidFill>
                      <a:srgbClr val="57B3C9"/>
                    </a:solidFill>
                  </a:tcPr>
                </a:tc>
              </a:tr>
              <a:tr h="209920">
                <a:tc>
                  <a:txBody>
                    <a:bodyPr/>
                    <a:lstStyle/>
                    <a:p>
                      <a:pPr>
                        <a:spcAft>
                          <a:spcPts val="0"/>
                        </a:spcAft>
                      </a:pPr>
                      <a:r>
                        <a:rPr lang="hr-HR" sz="1400">
                          <a:effectLst/>
                        </a:rPr>
                        <a:t>program obrazovanja</a:t>
                      </a:r>
                      <a:endParaRPr lang="hr-HR" sz="1400">
                        <a:effectLst/>
                        <a:latin typeface="Bookman Old Style" pitchFamily="18" charset="0"/>
                        <a:ea typeface="Times New Roman"/>
                      </a:endParaRPr>
                    </a:p>
                  </a:txBody>
                  <a:tcPr marL="68580" marR="68580" marT="0" marB="0">
                    <a:solidFill>
                      <a:srgbClr val="57B3C9"/>
                    </a:solidFill>
                  </a:tcPr>
                </a:tc>
              </a:tr>
              <a:tr h="419840">
                <a:tc>
                  <a:txBody>
                    <a:bodyPr/>
                    <a:lstStyle/>
                    <a:p>
                      <a:pPr>
                        <a:spcAft>
                          <a:spcPts val="0"/>
                        </a:spcAft>
                      </a:pPr>
                      <a:r>
                        <a:rPr lang="hr-HR" sz="1400">
                          <a:effectLst/>
                        </a:rPr>
                        <a:t>dokaz o upisu u obrazovnu ustanovu (ugovor sklopljen s obrazovnom ustanovom, potvrda o upisu)</a:t>
                      </a:r>
                      <a:endParaRPr lang="hr-HR" sz="1400">
                        <a:effectLst/>
                        <a:latin typeface="Bookman Old Style" pitchFamily="18" charset="0"/>
                        <a:ea typeface="Times New Roman"/>
                      </a:endParaRPr>
                    </a:p>
                  </a:txBody>
                  <a:tcPr marL="68580" marR="68580" marT="0" marB="0">
                    <a:solidFill>
                      <a:srgbClr val="57B3C9"/>
                    </a:solidFill>
                  </a:tcPr>
                </a:tc>
              </a:tr>
              <a:tr h="209920">
                <a:tc>
                  <a:txBody>
                    <a:bodyPr/>
                    <a:lstStyle/>
                    <a:p>
                      <a:pPr>
                        <a:spcAft>
                          <a:spcPts val="0"/>
                        </a:spcAft>
                      </a:pPr>
                      <a:r>
                        <a:rPr lang="hr-HR" sz="1400">
                          <a:effectLst/>
                        </a:rPr>
                        <a:t>ugovor o radu za osobu s invaliditetom</a:t>
                      </a:r>
                      <a:endParaRPr lang="hr-HR" sz="1400">
                        <a:effectLst/>
                        <a:latin typeface="Bookman Old Style" pitchFamily="18" charset="0"/>
                        <a:ea typeface="Times New Roman"/>
                      </a:endParaRPr>
                    </a:p>
                  </a:txBody>
                  <a:tcPr marL="68580" marR="68580" marT="0" marB="0">
                    <a:solidFill>
                      <a:srgbClr val="57B3C9"/>
                    </a:solidFill>
                  </a:tcPr>
                </a:tc>
              </a:tr>
              <a:tr h="209920">
                <a:tc>
                  <a:txBody>
                    <a:bodyPr/>
                    <a:lstStyle/>
                    <a:p>
                      <a:pPr>
                        <a:spcAft>
                          <a:spcPts val="0"/>
                        </a:spcAft>
                      </a:pPr>
                      <a:r>
                        <a:rPr lang="hr-HR" sz="1400">
                          <a:effectLst/>
                        </a:rPr>
                        <a:t>dokaz o prijavi na obvezno mirovinsko i zdravstveno osiguranje </a:t>
                      </a:r>
                      <a:endParaRPr lang="hr-HR" sz="1400">
                        <a:effectLst/>
                        <a:latin typeface="Bookman Old Style" pitchFamily="18" charset="0"/>
                        <a:ea typeface="Times New Roman"/>
                      </a:endParaRPr>
                    </a:p>
                  </a:txBody>
                  <a:tcPr marL="68580" marR="68580" marT="0" marB="0">
                    <a:solidFill>
                      <a:srgbClr val="57B3C9"/>
                    </a:solidFill>
                  </a:tcPr>
                </a:tc>
              </a:tr>
              <a:tr h="209920">
                <a:tc>
                  <a:txBody>
                    <a:bodyPr/>
                    <a:lstStyle/>
                    <a:p>
                      <a:pPr>
                        <a:spcAft>
                          <a:spcPts val="0"/>
                        </a:spcAft>
                      </a:pPr>
                      <a:r>
                        <a:rPr lang="hr-HR" sz="1400">
                          <a:effectLst/>
                        </a:rPr>
                        <a:t>dokaz o invaliditetu </a:t>
                      </a:r>
                      <a:endParaRPr lang="hr-HR" sz="1400">
                        <a:effectLst/>
                        <a:latin typeface="Bookman Old Style" pitchFamily="18" charset="0"/>
                        <a:ea typeface="Times New Roman"/>
                      </a:endParaRPr>
                    </a:p>
                  </a:txBody>
                  <a:tcPr marL="68580" marR="68580" marT="0" marB="0">
                    <a:solidFill>
                      <a:srgbClr val="57B3C9"/>
                    </a:solidFill>
                  </a:tcPr>
                </a:tc>
              </a:tr>
              <a:tr h="419840">
                <a:tc>
                  <a:txBody>
                    <a:bodyPr/>
                    <a:lstStyle/>
                    <a:p>
                      <a:pPr marR="7620">
                        <a:spcAft>
                          <a:spcPts val="0"/>
                        </a:spcAft>
                      </a:pPr>
                      <a:r>
                        <a:rPr lang="hr-HR" sz="1400">
                          <a:effectLst/>
                        </a:rPr>
                        <a:t>- kopiju Rješenja o upisu tvrtke u registar Trgovačkog suda, odnosno kopiju Obrtnice </a:t>
                      </a:r>
                    </a:p>
                    <a:p>
                      <a:pPr>
                        <a:spcAft>
                          <a:spcPts val="0"/>
                        </a:spcAft>
                      </a:pPr>
                      <a:r>
                        <a:rPr lang="hr-HR" sz="1400">
                          <a:effectLst/>
                        </a:rPr>
                        <a:t> </a:t>
                      </a:r>
                      <a:endParaRPr lang="hr-HR" sz="1400">
                        <a:effectLst/>
                        <a:latin typeface="Bookman Old Style" pitchFamily="18" charset="0"/>
                        <a:ea typeface="Times New Roman"/>
                      </a:endParaRPr>
                    </a:p>
                  </a:txBody>
                  <a:tcPr marL="68580" marR="68580" marT="0" marB="0">
                    <a:solidFill>
                      <a:srgbClr val="57B3C9"/>
                    </a:solidFill>
                  </a:tcPr>
                </a:tc>
              </a:tr>
              <a:tr h="419840">
                <a:tc>
                  <a:txBody>
                    <a:bodyPr/>
                    <a:lstStyle/>
                    <a:p>
                      <a:pPr marR="7620">
                        <a:spcAft>
                          <a:spcPts val="0"/>
                        </a:spcAft>
                      </a:pPr>
                      <a:r>
                        <a:rPr lang="hr-HR" sz="1400">
                          <a:effectLst/>
                        </a:rPr>
                        <a:t>dokaz o tehničkoj, kadrovskoj i stručnoj osposobljenosti ako poslodavac sam provodi obrazovanje</a:t>
                      </a:r>
                      <a:endParaRPr lang="hr-HR" sz="1400">
                        <a:effectLst/>
                        <a:latin typeface="Bookman Old Style" pitchFamily="18" charset="0"/>
                        <a:ea typeface="Times New Roman"/>
                      </a:endParaRPr>
                    </a:p>
                  </a:txBody>
                  <a:tcPr marL="68580" marR="68580" marT="0" marB="0">
                    <a:solidFill>
                      <a:srgbClr val="57B3C9"/>
                    </a:solidFill>
                  </a:tcPr>
                </a:tc>
              </a:tr>
              <a:tr h="209920">
                <a:tc>
                  <a:txBody>
                    <a:bodyPr/>
                    <a:lstStyle/>
                    <a:p>
                      <a:pPr marR="7620">
                        <a:spcAft>
                          <a:spcPts val="0"/>
                        </a:spcAft>
                      </a:pPr>
                      <a:r>
                        <a:rPr lang="hr-HR" sz="1400">
                          <a:effectLst/>
                        </a:rPr>
                        <a:t>adresa, OIB, matični broj i broj žiro-računa</a:t>
                      </a:r>
                      <a:endParaRPr lang="hr-HR" sz="1400">
                        <a:effectLst/>
                        <a:latin typeface="Bookman Old Style" pitchFamily="18" charset="0"/>
                        <a:ea typeface="Times New Roman"/>
                      </a:endParaRPr>
                    </a:p>
                  </a:txBody>
                  <a:tcPr marL="68580" marR="68580" marT="0" marB="0">
                    <a:solidFill>
                      <a:srgbClr val="57B3C9"/>
                    </a:solidFill>
                  </a:tcPr>
                </a:tc>
              </a:tr>
              <a:tr h="629760">
                <a:tc>
                  <a:txBody>
                    <a:bodyPr/>
                    <a:lstStyle/>
                    <a:p>
                      <a:pPr>
                        <a:spcAft>
                          <a:spcPts val="0"/>
                        </a:spcAft>
                      </a:pPr>
                      <a:r>
                        <a:rPr lang="hr-HR" sz="1400" dirty="0">
                          <a:effectLst/>
                        </a:rPr>
                        <a:t>Izjava poslodavca o prosječnom broju zaposlenih, ukupnoj aktivi i ukupnim prihodima u prethodnoj godini, ILI, Bilanca i račun dobiti i gubitka za prethodnu godinu na kojem je vidljiv ukupan broj zaposlenih</a:t>
                      </a:r>
                      <a:endParaRPr lang="hr-HR" sz="1400" dirty="0">
                        <a:effectLst/>
                        <a:latin typeface="Bookman Old Style" pitchFamily="18" charset="0"/>
                        <a:ea typeface="Times New Roman"/>
                      </a:endParaRPr>
                    </a:p>
                  </a:txBody>
                  <a:tcPr marL="68580" marR="68580" marT="0" marB="0">
                    <a:solidFill>
                      <a:srgbClr val="57B3C9"/>
                    </a:solidFill>
                  </a:tcPr>
                </a:tc>
              </a:tr>
            </a:tbl>
          </a:graphicData>
        </a:graphic>
      </p:graphicFrame>
      <p:pic>
        <p:nvPicPr>
          <p:cNvPr id="5"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4030243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2800" b="1" dirty="0" smtClean="0">
                <a:latin typeface="Bookman Old Style" pitchFamily="18" charset="0"/>
              </a:rPr>
              <a:t>Sredstva za prilagodbu radnog mjesta – arhitektonska prilagodba</a:t>
            </a:r>
            <a:endParaRPr lang="hr-HR" sz="2800" dirty="0">
              <a:latin typeface="Bookman Old Style" pitchFamily="18" charset="0"/>
            </a:endParaRPr>
          </a:p>
        </p:txBody>
      </p:sp>
      <p:sp>
        <p:nvSpPr>
          <p:cNvPr id="3" name="Content Placeholder 2"/>
          <p:cNvSpPr>
            <a:spLocks noGrp="1"/>
          </p:cNvSpPr>
          <p:nvPr>
            <p:ph idx="1"/>
          </p:nvPr>
        </p:nvSpPr>
        <p:spPr/>
        <p:txBody>
          <a:bodyPr>
            <a:normAutofit fontScale="77500" lnSpcReduction="20000"/>
          </a:bodyPr>
          <a:lstStyle/>
          <a:p>
            <a:r>
              <a:rPr lang="hr-HR" dirty="0" smtClean="0"/>
              <a:t>Poslodavac koji u radni odnos zaposli osobu s invaliditetom, kojoj je zbog vrste i težine invaliditeta potrebno prilagoditi radno mjesto u smislu uklanjanja arhitektonskih barijera, ima pravo na naknadu troškova prilagodbe radnog mjesta za tu osobu. </a:t>
            </a:r>
          </a:p>
          <a:p>
            <a:r>
              <a:rPr lang="vi-VN" sz="2800" dirty="0" smtClean="0">
                <a:latin typeface="Calibri" pitchFamily="34" charset="0"/>
                <a:cs typeface="Calibri" pitchFamily="34" charset="0"/>
              </a:rPr>
              <a:t>Trošak prilagodbe nadoknađuje se u visini stvarnih troškova prilagodbe, ali najviše do 50 najnižih mjesečnih osnovica za obračun doprinosa za obvezna osiguranja utvrđena Naredbom ministra financija</a:t>
            </a:r>
            <a:r>
              <a:rPr lang="hr-HR" dirty="0" smtClean="0"/>
              <a:t> </a:t>
            </a:r>
            <a:r>
              <a:rPr lang="pl-PL" dirty="0" smtClean="0"/>
              <a:t>za jednu osobu s invaliditetom.</a:t>
            </a:r>
          </a:p>
          <a:p>
            <a:r>
              <a:rPr lang="hr-HR" dirty="0" smtClean="0"/>
              <a:t>Rok za podnošenje zahtjeva za prilagodbu radnog mjesta teče od 01.travnja do 30.lipnja u tekućoj godini za iduću godinu.</a:t>
            </a: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2762769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t>Potrebna dokumentacija:</a:t>
            </a:r>
            <a:endParaRPr lang="hr-HR" sz="3200" dirty="0"/>
          </a:p>
        </p:txBody>
      </p:sp>
      <p:graphicFrame>
        <p:nvGraphicFramePr>
          <p:cNvPr id="4" name="Content Placeholder 3"/>
          <p:cNvGraphicFramePr>
            <a:graphicFrameLocks noGrp="1"/>
          </p:cNvGraphicFramePr>
          <p:nvPr>
            <p:ph idx="1"/>
          </p:nvPr>
        </p:nvGraphicFramePr>
        <p:xfrm>
          <a:off x="539552" y="1484782"/>
          <a:ext cx="8064895" cy="4824537"/>
        </p:xfrm>
        <a:graphic>
          <a:graphicData uri="http://schemas.openxmlformats.org/drawingml/2006/table">
            <a:tbl>
              <a:tblPr firstRow="1" firstCol="1" bandRow="1" bandCol="1">
                <a:tableStyleId>{5C22544A-7EE6-4342-B048-85BDC9FD1C3A}</a:tableStyleId>
              </a:tblPr>
              <a:tblGrid>
                <a:gridCol w="8064895"/>
              </a:tblGrid>
              <a:tr h="256170">
                <a:tc>
                  <a:txBody>
                    <a:bodyPr/>
                    <a:lstStyle/>
                    <a:p>
                      <a:pPr>
                        <a:spcAft>
                          <a:spcPts val="0"/>
                        </a:spcAft>
                      </a:pPr>
                      <a:r>
                        <a:rPr lang="hr-HR" sz="1400" dirty="0">
                          <a:effectLst/>
                          <a:latin typeface="Bookman Old Style" pitchFamily="18" charset="0"/>
                        </a:rPr>
                        <a:t>Poslodavac koji zapošljava osobu s invaliditetom</a:t>
                      </a:r>
                      <a:endParaRPr lang="hr-HR" sz="1400" dirty="0">
                        <a:effectLst/>
                        <a:latin typeface="Bookman Old Style" pitchFamily="18" charset="0"/>
                        <a:ea typeface="Times New Roman"/>
                      </a:endParaRPr>
                    </a:p>
                  </a:txBody>
                  <a:tcPr marL="68580" marR="68580" marT="0" marB="0">
                    <a:solidFill>
                      <a:srgbClr val="57B3C9"/>
                    </a:solidFill>
                  </a:tcPr>
                </a:tc>
              </a:tr>
              <a:tr h="213475">
                <a:tc>
                  <a:txBody>
                    <a:bodyPr/>
                    <a:lstStyle/>
                    <a:p>
                      <a:pPr>
                        <a:spcAft>
                          <a:spcPts val="0"/>
                        </a:spcAft>
                      </a:pPr>
                      <a:r>
                        <a:rPr lang="hr-HR" sz="1400">
                          <a:effectLst/>
                          <a:latin typeface="Bookman Old Style" pitchFamily="18" charset="0"/>
                        </a:rPr>
                        <a:t>dokaz o invaliditetu</a:t>
                      </a:r>
                    </a:p>
                  </a:txBody>
                  <a:tcPr marL="68580" marR="68580" marT="0" marB="0">
                    <a:solidFill>
                      <a:srgbClr val="57B3C9"/>
                    </a:solidFill>
                  </a:tcPr>
                </a:tc>
              </a:tr>
              <a:tr h="256170">
                <a:tc>
                  <a:txBody>
                    <a:bodyPr/>
                    <a:lstStyle/>
                    <a:p>
                      <a:pPr>
                        <a:spcAft>
                          <a:spcPts val="0"/>
                        </a:spcAft>
                      </a:pPr>
                      <a:r>
                        <a:rPr lang="hr-HR" sz="1400">
                          <a:effectLst/>
                          <a:latin typeface="Bookman Old Style" pitchFamily="18" charset="0"/>
                        </a:rPr>
                        <a:t>ugovor o radu</a:t>
                      </a:r>
                      <a:endParaRPr lang="hr-HR" sz="1400">
                        <a:effectLst/>
                        <a:latin typeface="Bookman Old Style" pitchFamily="18" charset="0"/>
                        <a:ea typeface="Times New Roman"/>
                      </a:endParaRPr>
                    </a:p>
                  </a:txBody>
                  <a:tcPr marL="68580" marR="68580" marT="0" marB="0">
                    <a:solidFill>
                      <a:srgbClr val="57B3C9"/>
                    </a:solidFill>
                  </a:tcPr>
                </a:tc>
              </a:tr>
              <a:tr h="256170">
                <a:tc>
                  <a:txBody>
                    <a:bodyPr/>
                    <a:lstStyle/>
                    <a:p>
                      <a:pPr>
                        <a:spcAft>
                          <a:spcPts val="0"/>
                        </a:spcAft>
                      </a:pPr>
                      <a:r>
                        <a:rPr lang="hr-HR" sz="1400">
                          <a:effectLst/>
                          <a:latin typeface="Bookman Old Style" pitchFamily="18" charset="0"/>
                        </a:rPr>
                        <a:t>podaci o sadašnjem stanju radnog mjesta</a:t>
                      </a:r>
                      <a:endParaRPr lang="hr-HR" sz="1400">
                        <a:effectLst/>
                        <a:latin typeface="Bookman Old Style" pitchFamily="18" charset="0"/>
                        <a:ea typeface="Times New Roman"/>
                      </a:endParaRPr>
                    </a:p>
                  </a:txBody>
                  <a:tcPr marL="68580" marR="68580" marT="0" marB="0">
                    <a:solidFill>
                      <a:srgbClr val="57B3C9"/>
                    </a:solidFill>
                  </a:tcPr>
                </a:tc>
              </a:tr>
              <a:tr h="256170">
                <a:tc>
                  <a:txBody>
                    <a:bodyPr/>
                    <a:lstStyle/>
                    <a:p>
                      <a:pPr>
                        <a:spcAft>
                          <a:spcPts val="0"/>
                        </a:spcAft>
                      </a:pPr>
                      <a:r>
                        <a:rPr lang="hr-HR" sz="1400" dirty="0">
                          <a:effectLst/>
                          <a:latin typeface="Bookman Old Style" pitchFamily="18" charset="0"/>
                        </a:rPr>
                        <a:t>podaci o barijerama</a:t>
                      </a:r>
                      <a:endParaRPr lang="hr-HR" sz="1400" dirty="0">
                        <a:effectLst/>
                        <a:latin typeface="Bookman Old Style" pitchFamily="18" charset="0"/>
                        <a:ea typeface="Times New Roman"/>
                      </a:endParaRPr>
                    </a:p>
                  </a:txBody>
                  <a:tcPr marL="68580" marR="68580" marT="0" marB="0">
                    <a:solidFill>
                      <a:srgbClr val="57B3C9"/>
                    </a:solidFill>
                  </a:tcPr>
                </a:tc>
              </a:tr>
              <a:tr h="256170">
                <a:tc>
                  <a:txBody>
                    <a:bodyPr/>
                    <a:lstStyle/>
                    <a:p>
                      <a:pPr>
                        <a:spcAft>
                          <a:spcPts val="0"/>
                        </a:spcAft>
                      </a:pPr>
                      <a:r>
                        <a:rPr lang="hr-HR" sz="1400">
                          <a:effectLst/>
                          <a:latin typeface="Bookman Old Style" pitchFamily="18" charset="0"/>
                        </a:rPr>
                        <a:t>troškovnik s predračunom</a:t>
                      </a:r>
                      <a:endParaRPr lang="hr-HR" sz="1400">
                        <a:effectLst/>
                        <a:latin typeface="Bookman Old Style" pitchFamily="18" charset="0"/>
                        <a:ea typeface="Times New Roman"/>
                      </a:endParaRPr>
                    </a:p>
                  </a:txBody>
                  <a:tcPr marL="68580" marR="68580" marT="0" marB="0">
                    <a:solidFill>
                      <a:srgbClr val="57B3C9"/>
                    </a:solidFill>
                  </a:tcPr>
                </a:tc>
              </a:tr>
              <a:tr h="512341">
                <a:tc>
                  <a:txBody>
                    <a:bodyPr/>
                    <a:lstStyle/>
                    <a:p>
                      <a:pPr marR="7620">
                        <a:spcAft>
                          <a:spcPts val="0"/>
                        </a:spcAft>
                      </a:pPr>
                      <a:r>
                        <a:rPr lang="hr-HR" sz="1400">
                          <a:effectLst/>
                          <a:latin typeface="Bookman Old Style" pitchFamily="18" charset="0"/>
                        </a:rPr>
                        <a:t>- kopiju Rješenja o upisu tvrtke u registar Trgovačkog suda, odnosno kopiju Obrtnice </a:t>
                      </a:r>
                    </a:p>
                    <a:p>
                      <a:pPr>
                        <a:spcAft>
                          <a:spcPts val="0"/>
                        </a:spcAft>
                      </a:pPr>
                      <a:r>
                        <a:rPr lang="hr-HR" sz="1400">
                          <a:effectLst/>
                          <a:latin typeface="Bookman Old Style" pitchFamily="18" charset="0"/>
                        </a:rPr>
                        <a:t> </a:t>
                      </a:r>
                      <a:endParaRPr lang="hr-HR" sz="1400">
                        <a:effectLst/>
                        <a:latin typeface="Bookman Old Style" pitchFamily="18" charset="0"/>
                        <a:ea typeface="Times New Roman"/>
                      </a:endParaRPr>
                    </a:p>
                  </a:txBody>
                  <a:tcPr marL="68580" marR="68580" marT="0" marB="0">
                    <a:solidFill>
                      <a:srgbClr val="57B3C9"/>
                    </a:solidFill>
                  </a:tcPr>
                </a:tc>
              </a:tr>
              <a:tr h="256170">
                <a:tc>
                  <a:txBody>
                    <a:bodyPr/>
                    <a:lstStyle/>
                    <a:p>
                      <a:pPr marR="7620">
                        <a:spcAft>
                          <a:spcPts val="0"/>
                        </a:spcAft>
                      </a:pPr>
                      <a:r>
                        <a:rPr lang="hr-HR" sz="1400">
                          <a:effectLst/>
                          <a:latin typeface="Bookman Old Style" pitchFamily="18" charset="0"/>
                        </a:rPr>
                        <a:t>potvrda nadležnog tijela da poslodavac nema neuplaćenih doprinosa niti poreza</a:t>
                      </a:r>
                      <a:endParaRPr lang="hr-HR" sz="1400">
                        <a:effectLst/>
                        <a:latin typeface="Bookman Old Style" pitchFamily="18" charset="0"/>
                        <a:ea typeface="Times New Roman"/>
                      </a:endParaRPr>
                    </a:p>
                  </a:txBody>
                  <a:tcPr marL="68580" marR="68580" marT="0" marB="0">
                    <a:solidFill>
                      <a:srgbClr val="57B3C9"/>
                    </a:solidFill>
                  </a:tcPr>
                </a:tc>
              </a:tr>
              <a:tr h="256170">
                <a:tc>
                  <a:txBody>
                    <a:bodyPr/>
                    <a:lstStyle/>
                    <a:p>
                      <a:pPr marR="7620">
                        <a:spcAft>
                          <a:spcPts val="0"/>
                        </a:spcAft>
                      </a:pPr>
                      <a:r>
                        <a:rPr lang="hr-HR" sz="1400">
                          <a:effectLst/>
                          <a:latin typeface="Bookman Old Style" pitchFamily="18" charset="0"/>
                        </a:rPr>
                        <a:t>potvrda nadležnog tijela da se protiv poslodavca ne vodi postupak likvidacije</a:t>
                      </a:r>
                      <a:endParaRPr lang="hr-HR" sz="1400">
                        <a:effectLst/>
                        <a:latin typeface="Bookman Old Style" pitchFamily="18" charset="0"/>
                        <a:ea typeface="Times New Roman"/>
                      </a:endParaRPr>
                    </a:p>
                  </a:txBody>
                  <a:tcPr marL="68580" marR="68580" marT="0" marB="0">
                    <a:solidFill>
                      <a:srgbClr val="57B3C9"/>
                    </a:solidFill>
                  </a:tcPr>
                </a:tc>
              </a:tr>
              <a:tr h="1280851">
                <a:tc>
                  <a:txBody>
                    <a:bodyPr/>
                    <a:lstStyle/>
                    <a:p>
                      <a:pPr marR="7620">
                        <a:spcAft>
                          <a:spcPts val="0"/>
                        </a:spcAft>
                      </a:pPr>
                      <a:r>
                        <a:rPr lang="hr-HR" sz="1400">
                          <a:effectLst/>
                          <a:latin typeface="Bookman Old Style" pitchFamily="18" charset="0"/>
                        </a:rPr>
                        <a:t>- godišnji financijski izvještaj poduzetnika GFI-POD obrazac, ovjeren na FINA-i, i prijava poreza na dobit sa Bilancom i Računom dobiti i gubitka ovjerena na Porezoj upravi –ZA POSLODAVCE KOJI SU OBVEZNICI POREZA NA DOBIT</a:t>
                      </a:r>
                    </a:p>
                    <a:p>
                      <a:pPr marR="7620">
                        <a:spcAft>
                          <a:spcPts val="0"/>
                        </a:spcAft>
                      </a:pPr>
                      <a:r>
                        <a:rPr lang="hr-HR" sz="1400">
                          <a:effectLst/>
                          <a:latin typeface="Bookman Old Style" pitchFamily="18" charset="0"/>
                        </a:rPr>
                        <a:t>- prijava poreza na dohodak s pregledom poslovnih primitaka i izdataka, ovjerena na Poreznoj upravi – ZA POSLODAVCE KOJI SU OBVEZNICI POREZA NA DOHODAK</a:t>
                      </a:r>
                      <a:endParaRPr lang="hr-HR" sz="1400">
                        <a:effectLst/>
                        <a:latin typeface="Bookman Old Style" pitchFamily="18" charset="0"/>
                        <a:ea typeface="Times New Roman"/>
                      </a:endParaRPr>
                    </a:p>
                  </a:txBody>
                  <a:tcPr marL="68580" marR="68580" marT="0" marB="0">
                    <a:solidFill>
                      <a:srgbClr val="57B3C9"/>
                    </a:solidFill>
                  </a:tcPr>
                </a:tc>
              </a:tr>
              <a:tr h="256170">
                <a:tc>
                  <a:txBody>
                    <a:bodyPr/>
                    <a:lstStyle/>
                    <a:p>
                      <a:pPr marR="7620">
                        <a:spcAft>
                          <a:spcPts val="0"/>
                        </a:spcAft>
                      </a:pPr>
                      <a:r>
                        <a:rPr lang="hr-HR" sz="1400">
                          <a:effectLst/>
                          <a:latin typeface="Bookman Old Style" pitchFamily="18" charset="0"/>
                        </a:rPr>
                        <a:t>adresa, OIB, matični broj i broj žiro-računa</a:t>
                      </a:r>
                      <a:endParaRPr lang="hr-HR" sz="1400">
                        <a:effectLst/>
                        <a:latin typeface="Bookman Old Style" pitchFamily="18" charset="0"/>
                        <a:ea typeface="Times New Roman"/>
                      </a:endParaRPr>
                    </a:p>
                  </a:txBody>
                  <a:tcPr marL="68580" marR="68580" marT="0" marB="0">
                    <a:solidFill>
                      <a:srgbClr val="57B3C9"/>
                    </a:solidFill>
                  </a:tcPr>
                </a:tc>
              </a:tr>
              <a:tr h="768510">
                <a:tc>
                  <a:txBody>
                    <a:bodyPr/>
                    <a:lstStyle/>
                    <a:p>
                      <a:pPr>
                        <a:spcAft>
                          <a:spcPts val="0"/>
                        </a:spcAft>
                      </a:pPr>
                      <a:r>
                        <a:rPr lang="hr-HR" sz="1400" dirty="0">
                          <a:effectLst/>
                          <a:latin typeface="Bookman Old Style" pitchFamily="18" charset="0"/>
                        </a:rPr>
                        <a:t>Izjava poslodavca o prosječnom broju zaposlenih, ukupnoj aktivi i ukupnim prihodima u prethodnoj godini, ILI, Bilanca i račun dobiti i gubitka za prethodnu godinu na kojem je vidljiv ukupan broj zaposlenih</a:t>
                      </a:r>
                      <a:endParaRPr lang="hr-HR" sz="1400" dirty="0">
                        <a:effectLst/>
                        <a:latin typeface="Bookman Old Style" pitchFamily="18" charset="0"/>
                        <a:ea typeface="Times New Roman"/>
                      </a:endParaRPr>
                    </a:p>
                  </a:txBody>
                  <a:tcPr marL="68580" marR="68580" marT="0" marB="0">
                    <a:solidFill>
                      <a:srgbClr val="57B3C9"/>
                    </a:solidFill>
                  </a:tcPr>
                </a:tc>
              </a:tr>
            </a:tbl>
          </a:graphicData>
        </a:graphic>
      </p:graphicFrame>
      <p:pic>
        <p:nvPicPr>
          <p:cNvPr id="5"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1062445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2800" b="1" dirty="0" smtClean="0">
                <a:latin typeface="Bookman Old Style" pitchFamily="18" charset="0"/>
              </a:rPr>
              <a:t>Sredstva za prilagodbu uvjeta rada –</a:t>
            </a:r>
            <a:br>
              <a:rPr lang="hr-HR" sz="2800" b="1" dirty="0" smtClean="0">
                <a:latin typeface="Bookman Old Style" pitchFamily="18" charset="0"/>
              </a:rPr>
            </a:br>
            <a:r>
              <a:rPr lang="hr-HR" sz="2800" b="1" dirty="0" smtClean="0">
                <a:latin typeface="Bookman Old Style" pitchFamily="18" charset="0"/>
              </a:rPr>
              <a:t> tehnička prilagodba</a:t>
            </a:r>
            <a:endParaRPr lang="hr-HR" sz="2800" dirty="0">
              <a:latin typeface="Bookman Old Style" pitchFamily="18" charset="0"/>
            </a:endParaRPr>
          </a:p>
        </p:txBody>
      </p:sp>
      <p:sp>
        <p:nvSpPr>
          <p:cNvPr id="3" name="Content Placeholder 2"/>
          <p:cNvSpPr>
            <a:spLocks noGrp="1"/>
          </p:cNvSpPr>
          <p:nvPr>
            <p:ph idx="1"/>
          </p:nvPr>
        </p:nvSpPr>
        <p:spPr/>
        <p:txBody>
          <a:bodyPr>
            <a:normAutofit fontScale="77500" lnSpcReduction="20000"/>
          </a:bodyPr>
          <a:lstStyle/>
          <a:p>
            <a:r>
              <a:rPr lang="hr-HR" dirty="0" smtClean="0">
                <a:latin typeface="Bookman Old Style" pitchFamily="18" charset="0"/>
              </a:rPr>
              <a:t>Poslodavac koji u radni odnos zaposli osobu s invaliditetom, kojoj je zbog vrste i težine invaliditeta potrebno prilagoditi radno mjesto u smislu tehničke prilagodbe radnog mjesta, ima pravo na naknadu troškova prilagodbe uvjeta rada za tu osobu.</a:t>
            </a:r>
          </a:p>
          <a:p>
            <a:r>
              <a:rPr lang="vi-VN" dirty="0" smtClean="0">
                <a:latin typeface="Calibri" pitchFamily="34" charset="0"/>
                <a:cs typeface="Calibri" pitchFamily="34" charset="0"/>
              </a:rPr>
              <a:t>Trošak prilagodbe nadoknađuje se u visini stvarnih troškova prilagodbe, ali najviše do 50 najnižih mjesečnih osnovica za obračun doprinosa za obvezna osiguranja utvrđena Naredbom ministra financija</a:t>
            </a:r>
            <a:r>
              <a:rPr lang="hr-HR" dirty="0" smtClean="0">
                <a:latin typeface="Bookman Old Style" pitchFamily="18" charset="0"/>
                <a:cs typeface="Calibri" pitchFamily="34" charset="0"/>
              </a:rPr>
              <a:t> </a:t>
            </a:r>
            <a:r>
              <a:rPr lang="pl-PL" dirty="0" smtClean="0">
                <a:latin typeface="Bookman Old Style" pitchFamily="18" charset="0"/>
              </a:rPr>
              <a:t>za jednu osobu s invaliditetom.</a:t>
            </a:r>
          </a:p>
          <a:p>
            <a:r>
              <a:rPr lang="hr-HR" dirty="0" smtClean="0">
                <a:latin typeface="Bookman Old Style" pitchFamily="18" charset="0"/>
              </a:rPr>
              <a:t>Rok za podnošenje zahtjeva za prilagodbu radnog mjesta teče od 01.travnja do 30.lipnja u tekućoj godini za iduću godinu.</a:t>
            </a:r>
          </a:p>
          <a:p>
            <a:endParaRPr lang="hr-HR" dirty="0" smtClean="0"/>
          </a:p>
          <a:p>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3962080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Potrebna dokumentacija:</a:t>
            </a:r>
            <a:endParaRPr lang="hr-HR" sz="2800" dirty="0"/>
          </a:p>
        </p:txBody>
      </p:sp>
      <p:graphicFrame>
        <p:nvGraphicFramePr>
          <p:cNvPr id="4" name="Content Placeholder 3"/>
          <p:cNvGraphicFramePr>
            <a:graphicFrameLocks noGrp="1"/>
          </p:cNvGraphicFramePr>
          <p:nvPr>
            <p:ph idx="1"/>
          </p:nvPr>
        </p:nvGraphicFramePr>
        <p:xfrm>
          <a:off x="611561" y="1340764"/>
          <a:ext cx="8064896" cy="4896545"/>
        </p:xfrm>
        <a:graphic>
          <a:graphicData uri="http://schemas.openxmlformats.org/drawingml/2006/table">
            <a:tbl>
              <a:tblPr firstRow="1" firstCol="1" bandRow="1" bandCol="1">
                <a:tableStyleId>{5C22544A-7EE6-4342-B048-85BDC9FD1C3A}</a:tableStyleId>
              </a:tblPr>
              <a:tblGrid>
                <a:gridCol w="8064896"/>
              </a:tblGrid>
              <a:tr h="257713">
                <a:tc>
                  <a:txBody>
                    <a:bodyPr/>
                    <a:lstStyle/>
                    <a:p>
                      <a:pPr>
                        <a:spcAft>
                          <a:spcPts val="0"/>
                        </a:spcAft>
                      </a:pPr>
                      <a:r>
                        <a:rPr lang="hr-HR" sz="1400">
                          <a:effectLst/>
                          <a:latin typeface="Bookman Old Style" pitchFamily="18" charset="0"/>
                        </a:rPr>
                        <a:t>Poslodavac koji zapošljava osobu s invaliditetom</a:t>
                      </a:r>
                      <a:endParaRPr lang="hr-HR" sz="1400">
                        <a:effectLst/>
                        <a:latin typeface="Bookman Old Style" pitchFamily="18" charset="0"/>
                        <a:ea typeface="Times New Roman"/>
                      </a:endParaRPr>
                    </a:p>
                  </a:txBody>
                  <a:tcPr marL="68580" marR="68580" marT="0" marB="0">
                    <a:solidFill>
                      <a:srgbClr val="57B3C9"/>
                    </a:solidFill>
                  </a:tcPr>
                </a:tc>
              </a:tr>
              <a:tr h="257713">
                <a:tc>
                  <a:txBody>
                    <a:bodyPr/>
                    <a:lstStyle/>
                    <a:p>
                      <a:pPr>
                        <a:spcAft>
                          <a:spcPts val="0"/>
                        </a:spcAft>
                      </a:pPr>
                      <a:r>
                        <a:rPr lang="hr-HR" sz="1400">
                          <a:effectLst/>
                          <a:latin typeface="Bookman Old Style" pitchFamily="18" charset="0"/>
                        </a:rPr>
                        <a:t>dokaz o invaliditetu</a:t>
                      </a:r>
                      <a:endParaRPr lang="hr-HR" sz="1400">
                        <a:effectLst/>
                        <a:latin typeface="Bookman Old Style" pitchFamily="18" charset="0"/>
                        <a:ea typeface="Times New Roman"/>
                      </a:endParaRPr>
                    </a:p>
                  </a:txBody>
                  <a:tcPr marL="68580" marR="68580" marT="0" marB="0">
                    <a:solidFill>
                      <a:srgbClr val="57B3C9"/>
                    </a:solidFill>
                  </a:tcPr>
                </a:tc>
              </a:tr>
              <a:tr h="257713">
                <a:tc>
                  <a:txBody>
                    <a:bodyPr/>
                    <a:lstStyle/>
                    <a:p>
                      <a:pPr>
                        <a:spcAft>
                          <a:spcPts val="0"/>
                        </a:spcAft>
                      </a:pPr>
                      <a:r>
                        <a:rPr lang="hr-HR" sz="1400">
                          <a:effectLst/>
                          <a:latin typeface="Bookman Old Style" pitchFamily="18" charset="0"/>
                        </a:rPr>
                        <a:t>ugovor o radu</a:t>
                      </a:r>
                      <a:endParaRPr lang="hr-HR" sz="1400">
                        <a:effectLst/>
                        <a:latin typeface="Bookman Old Style" pitchFamily="18" charset="0"/>
                        <a:ea typeface="Times New Roman"/>
                      </a:endParaRPr>
                    </a:p>
                  </a:txBody>
                  <a:tcPr marL="68580" marR="68580" marT="0" marB="0">
                    <a:solidFill>
                      <a:srgbClr val="57B3C9"/>
                    </a:solidFill>
                  </a:tcPr>
                </a:tc>
              </a:tr>
              <a:tr h="257713">
                <a:tc>
                  <a:txBody>
                    <a:bodyPr/>
                    <a:lstStyle/>
                    <a:p>
                      <a:pPr>
                        <a:spcAft>
                          <a:spcPts val="0"/>
                        </a:spcAft>
                      </a:pPr>
                      <a:r>
                        <a:rPr lang="hr-HR" sz="1400">
                          <a:effectLst/>
                          <a:latin typeface="Bookman Old Style" pitchFamily="18" charset="0"/>
                        </a:rPr>
                        <a:t>podaci o sadašnjem stanju radnog mjesta</a:t>
                      </a:r>
                      <a:endParaRPr lang="hr-HR" sz="1400">
                        <a:effectLst/>
                        <a:latin typeface="Bookman Old Style" pitchFamily="18" charset="0"/>
                        <a:ea typeface="Times New Roman"/>
                      </a:endParaRPr>
                    </a:p>
                  </a:txBody>
                  <a:tcPr marL="68580" marR="68580" marT="0" marB="0">
                    <a:solidFill>
                      <a:srgbClr val="57B3C9"/>
                    </a:solidFill>
                  </a:tcPr>
                </a:tc>
              </a:tr>
              <a:tr h="257713">
                <a:tc>
                  <a:txBody>
                    <a:bodyPr/>
                    <a:lstStyle/>
                    <a:p>
                      <a:pPr>
                        <a:spcAft>
                          <a:spcPts val="0"/>
                        </a:spcAft>
                      </a:pPr>
                      <a:r>
                        <a:rPr lang="hr-HR" sz="1400">
                          <a:effectLst/>
                          <a:latin typeface="Bookman Old Style" pitchFamily="18" charset="0"/>
                        </a:rPr>
                        <a:t>podaci o barijerama</a:t>
                      </a:r>
                      <a:endParaRPr lang="hr-HR" sz="1400">
                        <a:effectLst/>
                        <a:latin typeface="Bookman Old Style" pitchFamily="18" charset="0"/>
                        <a:ea typeface="Times New Roman"/>
                      </a:endParaRPr>
                    </a:p>
                  </a:txBody>
                  <a:tcPr marL="68580" marR="68580" marT="0" marB="0">
                    <a:solidFill>
                      <a:srgbClr val="57B3C9"/>
                    </a:solidFill>
                  </a:tcPr>
                </a:tc>
              </a:tr>
              <a:tr h="257713">
                <a:tc>
                  <a:txBody>
                    <a:bodyPr/>
                    <a:lstStyle/>
                    <a:p>
                      <a:pPr>
                        <a:spcAft>
                          <a:spcPts val="0"/>
                        </a:spcAft>
                      </a:pPr>
                      <a:r>
                        <a:rPr lang="hr-HR" sz="1400">
                          <a:effectLst/>
                          <a:latin typeface="Bookman Old Style" pitchFamily="18" charset="0"/>
                        </a:rPr>
                        <a:t>troškovnik s predračunom</a:t>
                      </a:r>
                      <a:endParaRPr lang="hr-HR" sz="1400">
                        <a:effectLst/>
                        <a:latin typeface="Bookman Old Style" pitchFamily="18" charset="0"/>
                        <a:ea typeface="Times New Roman"/>
                      </a:endParaRPr>
                    </a:p>
                  </a:txBody>
                  <a:tcPr marL="68580" marR="68580" marT="0" marB="0">
                    <a:solidFill>
                      <a:srgbClr val="57B3C9"/>
                    </a:solidFill>
                  </a:tcPr>
                </a:tc>
              </a:tr>
              <a:tr h="515426">
                <a:tc>
                  <a:txBody>
                    <a:bodyPr/>
                    <a:lstStyle/>
                    <a:p>
                      <a:pPr marR="7620">
                        <a:spcAft>
                          <a:spcPts val="0"/>
                        </a:spcAft>
                      </a:pPr>
                      <a:r>
                        <a:rPr lang="hr-HR" sz="1400">
                          <a:effectLst/>
                          <a:latin typeface="Bookman Old Style" pitchFamily="18" charset="0"/>
                        </a:rPr>
                        <a:t>- kopiju Rješenja o upisu tvrtke u registar Trgovačkog suda, odnosno kopiju Obrtnice </a:t>
                      </a:r>
                    </a:p>
                    <a:p>
                      <a:pPr>
                        <a:spcAft>
                          <a:spcPts val="0"/>
                        </a:spcAft>
                      </a:pPr>
                      <a:r>
                        <a:rPr lang="hr-HR" sz="1400">
                          <a:effectLst/>
                          <a:latin typeface="Bookman Old Style" pitchFamily="18" charset="0"/>
                        </a:rPr>
                        <a:t> </a:t>
                      </a:r>
                      <a:endParaRPr lang="hr-HR" sz="1400">
                        <a:effectLst/>
                        <a:latin typeface="Bookman Old Style" pitchFamily="18" charset="0"/>
                        <a:ea typeface="Times New Roman"/>
                      </a:endParaRPr>
                    </a:p>
                  </a:txBody>
                  <a:tcPr marL="68580" marR="68580" marT="0" marB="0">
                    <a:solidFill>
                      <a:srgbClr val="57B3C9"/>
                    </a:solidFill>
                  </a:tcPr>
                </a:tc>
              </a:tr>
              <a:tr h="257713">
                <a:tc>
                  <a:txBody>
                    <a:bodyPr/>
                    <a:lstStyle/>
                    <a:p>
                      <a:pPr marR="7620">
                        <a:spcAft>
                          <a:spcPts val="0"/>
                        </a:spcAft>
                      </a:pPr>
                      <a:r>
                        <a:rPr lang="hr-HR" sz="1400">
                          <a:effectLst/>
                          <a:latin typeface="Bookman Old Style" pitchFamily="18" charset="0"/>
                        </a:rPr>
                        <a:t>potvrda nadležnog tijela da poslodavac nema neuplaćenih doprinosa niti poreza</a:t>
                      </a:r>
                      <a:endParaRPr lang="hr-HR" sz="1400">
                        <a:effectLst/>
                        <a:latin typeface="Bookman Old Style" pitchFamily="18" charset="0"/>
                        <a:ea typeface="Times New Roman"/>
                      </a:endParaRPr>
                    </a:p>
                  </a:txBody>
                  <a:tcPr marL="68580" marR="68580" marT="0" marB="0">
                    <a:solidFill>
                      <a:srgbClr val="57B3C9"/>
                    </a:solidFill>
                  </a:tcPr>
                </a:tc>
              </a:tr>
              <a:tr h="257713">
                <a:tc>
                  <a:txBody>
                    <a:bodyPr/>
                    <a:lstStyle/>
                    <a:p>
                      <a:pPr marR="7620">
                        <a:spcAft>
                          <a:spcPts val="0"/>
                        </a:spcAft>
                      </a:pPr>
                      <a:r>
                        <a:rPr lang="hr-HR" sz="1400">
                          <a:effectLst/>
                          <a:latin typeface="Bookman Old Style" pitchFamily="18" charset="0"/>
                        </a:rPr>
                        <a:t>potvrda nadležnog tijela da se protiv poslodavca ne vodi postupak likvidacije</a:t>
                      </a:r>
                      <a:endParaRPr lang="hr-HR" sz="1400">
                        <a:effectLst/>
                        <a:latin typeface="Bookman Old Style" pitchFamily="18" charset="0"/>
                        <a:ea typeface="Times New Roman"/>
                      </a:endParaRPr>
                    </a:p>
                  </a:txBody>
                  <a:tcPr marL="68580" marR="68580" marT="0" marB="0">
                    <a:solidFill>
                      <a:srgbClr val="57B3C9"/>
                    </a:solidFill>
                  </a:tcPr>
                </a:tc>
              </a:tr>
              <a:tr h="1288564">
                <a:tc>
                  <a:txBody>
                    <a:bodyPr/>
                    <a:lstStyle/>
                    <a:p>
                      <a:pPr marR="7620">
                        <a:spcAft>
                          <a:spcPts val="0"/>
                        </a:spcAft>
                      </a:pPr>
                      <a:r>
                        <a:rPr lang="hr-HR" sz="1400">
                          <a:effectLst/>
                          <a:latin typeface="Bookman Old Style" pitchFamily="18" charset="0"/>
                        </a:rPr>
                        <a:t>- godišnji financijski izvještaj poduzetnika GFI-POD obrazac, ovjeren na FINA-i, i prijava poreza na dobit sa Bilancom i Računom dobiti i gubitka ovjerena na Porezoj upravi –ZA POSLODAVCE KOJI SU OBVEZNICI POREZA NA DOBIT</a:t>
                      </a:r>
                    </a:p>
                    <a:p>
                      <a:pPr marR="7620">
                        <a:spcAft>
                          <a:spcPts val="0"/>
                        </a:spcAft>
                      </a:pPr>
                      <a:r>
                        <a:rPr lang="hr-HR" sz="1400">
                          <a:effectLst/>
                          <a:latin typeface="Bookman Old Style" pitchFamily="18" charset="0"/>
                        </a:rPr>
                        <a:t>- prijava poreza na dohodak s pregledom poslovnih primitaka i izdataka, ovjerena na Poreznoj upravi – ZA POSLODAVCE KOJI SU OBVEZNICI POREZA NA DOHODAK</a:t>
                      </a:r>
                      <a:endParaRPr lang="hr-HR" sz="1400">
                        <a:effectLst/>
                        <a:latin typeface="Bookman Old Style" pitchFamily="18" charset="0"/>
                        <a:ea typeface="Times New Roman"/>
                      </a:endParaRPr>
                    </a:p>
                  </a:txBody>
                  <a:tcPr marL="68580" marR="68580" marT="0" marB="0">
                    <a:solidFill>
                      <a:srgbClr val="57B3C9"/>
                    </a:solidFill>
                  </a:tcPr>
                </a:tc>
              </a:tr>
              <a:tr h="257713">
                <a:tc>
                  <a:txBody>
                    <a:bodyPr/>
                    <a:lstStyle/>
                    <a:p>
                      <a:pPr marR="7620">
                        <a:spcAft>
                          <a:spcPts val="0"/>
                        </a:spcAft>
                      </a:pPr>
                      <a:r>
                        <a:rPr lang="hr-HR" sz="1400">
                          <a:effectLst/>
                          <a:latin typeface="Bookman Old Style" pitchFamily="18" charset="0"/>
                        </a:rPr>
                        <a:t>adresa, OIB matični broj i broj žiro-računa</a:t>
                      </a:r>
                      <a:endParaRPr lang="hr-HR" sz="1400">
                        <a:effectLst/>
                        <a:latin typeface="Bookman Old Style" pitchFamily="18" charset="0"/>
                        <a:ea typeface="Times New Roman"/>
                      </a:endParaRPr>
                    </a:p>
                  </a:txBody>
                  <a:tcPr marL="68580" marR="68580" marT="0" marB="0">
                    <a:solidFill>
                      <a:srgbClr val="57B3C9"/>
                    </a:solidFill>
                  </a:tcPr>
                </a:tc>
              </a:tr>
              <a:tr h="773138">
                <a:tc>
                  <a:txBody>
                    <a:bodyPr/>
                    <a:lstStyle/>
                    <a:p>
                      <a:pPr>
                        <a:spcAft>
                          <a:spcPts val="0"/>
                        </a:spcAft>
                      </a:pPr>
                      <a:r>
                        <a:rPr lang="hr-HR" sz="1400" dirty="0">
                          <a:effectLst/>
                          <a:latin typeface="Bookman Old Style" pitchFamily="18" charset="0"/>
                        </a:rPr>
                        <a:t>Izjava poslodavca o prosječnom broju zaposlenih, ukupnoj aktivi i ukupnim prihodima u prethodnoj godini, ILI, Bilanca i račun dobiti i gubitka za prethodnu godinu na kojem je vidljiv ukupan broj zaposlenih</a:t>
                      </a:r>
                      <a:endParaRPr lang="hr-HR" sz="1400" dirty="0">
                        <a:effectLst/>
                        <a:latin typeface="Bookman Old Style" pitchFamily="18" charset="0"/>
                        <a:ea typeface="Times New Roman"/>
                      </a:endParaRPr>
                    </a:p>
                  </a:txBody>
                  <a:tcPr marL="68580" marR="68580" marT="0" marB="0">
                    <a:solidFill>
                      <a:srgbClr val="57B3C9"/>
                    </a:solidFill>
                  </a:tcPr>
                </a:tc>
              </a:tr>
            </a:tbl>
          </a:graphicData>
        </a:graphic>
      </p:graphicFrame>
      <p:pic>
        <p:nvPicPr>
          <p:cNvPr id="5"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3179385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2000" b="1" dirty="0" smtClean="0">
                <a:latin typeface="Bookman Old Style" pitchFamily="18" charset="0"/>
              </a:rPr>
              <a:t>Kreditna sredstva po povoljnijim uvjetima </a:t>
            </a:r>
            <a:br>
              <a:rPr lang="hr-HR" sz="2000" b="1" dirty="0" smtClean="0">
                <a:latin typeface="Bookman Old Style" pitchFamily="18" charset="0"/>
              </a:rPr>
            </a:br>
            <a:r>
              <a:rPr lang="hr-HR" sz="2000" b="1" dirty="0" smtClean="0">
                <a:latin typeface="Bookman Old Style" pitchFamily="18" charset="0"/>
              </a:rPr>
              <a:t>namjenjena kupnji strojeva, opreme, alata ili </a:t>
            </a:r>
            <a:br>
              <a:rPr lang="hr-HR" sz="2000" b="1" dirty="0" smtClean="0">
                <a:latin typeface="Bookman Old Style" pitchFamily="18" charset="0"/>
              </a:rPr>
            </a:br>
            <a:r>
              <a:rPr lang="hr-HR" sz="2000" b="1" dirty="0" smtClean="0">
                <a:latin typeface="Bookman Old Style" pitchFamily="18" charset="0"/>
              </a:rPr>
              <a:t>pribora potrebnog za zapošljavanje osobe s invaliditetom</a:t>
            </a:r>
            <a:endParaRPr lang="hr-HR" sz="2000" dirty="0">
              <a:latin typeface="Bookman Old Style" pitchFamily="18" charset="0"/>
            </a:endParaRPr>
          </a:p>
        </p:txBody>
      </p:sp>
      <p:sp>
        <p:nvSpPr>
          <p:cNvPr id="3" name="Content Placeholder 2"/>
          <p:cNvSpPr>
            <a:spLocks noGrp="1"/>
          </p:cNvSpPr>
          <p:nvPr>
            <p:ph idx="1"/>
          </p:nvPr>
        </p:nvSpPr>
        <p:spPr/>
        <p:txBody>
          <a:bodyPr>
            <a:normAutofit fontScale="92500" lnSpcReduction="20000"/>
          </a:bodyPr>
          <a:lstStyle/>
          <a:p>
            <a:r>
              <a:rPr lang="hr-HR" dirty="0" smtClean="0">
                <a:latin typeface="Bookman Old Style" pitchFamily="18" charset="0"/>
              </a:rPr>
              <a:t>Poslodavac koji je korisnik namjenskog kredita za kupnju strojeva, opreme, alata ili pribora potrebnog za zapošljavanje osobe s invaliditetom ima pravo na subvencioniranje kamata najviše do 70% ugovorene kamatne stope sukladno ugovoru o kreditu s bankom.</a:t>
            </a:r>
          </a:p>
          <a:p>
            <a:r>
              <a:rPr lang="hr-HR" dirty="0" smtClean="0">
                <a:latin typeface="Bookman Old Style" pitchFamily="18" charset="0"/>
              </a:rPr>
              <a:t>Subvencioniranje kamate traje do otplate kredita pod uvjetom da na kupljenom sredstvu radi osoba s invaliditetom</a:t>
            </a:r>
            <a:endParaRPr lang="hr-HR" dirty="0">
              <a:latin typeface="Bookman Old Style" pitchFamily="18" charset="0"/>
            </a:endParaRPr>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1489226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Potrebna dokumentacija:</a:t>
            </a:r>
            <a:endParaRPr lang="hr-HR" sz="2800" dirty="0"/>
          </a:p>
        </p:txBody>
      </p:sp>
      <p:graphicFrame>
        <p:nvGraphicFramePr>
          <p:cNvPr id="4" name="Content Placeholder 3"/>
          <p:cNvGraphicFramePr>
            <a:graphicFrameLocks noGrp="1"/>
          </p:cNvGraphicFramePr>
          <p:nvPr>
            <p:ph idx="1"/>
          </p:nvPr>
        </p:nvGraphicFramePr>
        <p:xfrm>
          <a:off x="467544" y="1412780"/>
          <a:ext cx="8136904" cy="4968545"/>
        </p:xfrm>
        <a:graphic>
          <a:graphicData uri="http://schemas.openxmlformats.org/drawingml/2006/table">
            <a:tbl>
              <a:tblPr firstRow="1" firstCol="1" bandRow="1" bandCol="1">
                <a:tableStyleId>{5C22544A-7EE6-4342-B048-85BDC9FD1C3A}</a:tableStyleId>
              </a:tblPr>
              <a:tblGrid>
                <a:gridCol w="8136904"/>
              </a:tblGrid>
              <a:tr h="292267">
                <a:tc>
                  <a:txBody>
                    <a:bodyPr/>
                    <a:lstStyle/>
                    <a:p>
                      <a:pPr>
                        <a:spcAft>
                          <a:spcPts val="0"/>
                        </a:spcAft>
                      </a:pPr>
                      <a:r>
                        <a:rPr lang="hr-HR" sz="1400" dirty="0">
                          <a:effectLst/>
                        </a:rPr>
                        <a:t>Poslodavac koji zapošljava osobu s invaliditetom</a:t>
                      </a:r>
                      <a:endParaRPr lang="hr-HR" sz="1400" dirty="0">
                        <a:effectLst/>
                        <a:latin typeface="Times New Roman"/>
                        <a:ea typeface="Times New Roman"/>
                      </a:endParaRPr>
                    </a:p>
                  </a:txBody>
                  <a:tcPr marL="68580" marR="68580" marT="0" marB="0">
                    <a:solidFill>
                      <a:srgbClr val="57B3C9"/>
                    </a:solidFill>
                  </a:tcPr>
                </a:tc>
              </a:tr>
              <a:tr h="292267">
                <a:tc>
                  <a:txBody>
                    <a:bodyPr/>
                    <a:lstStyle/>
                    <a:p>
                      <a:pPr>
                        <a:spcAft>
                          <a:spcPts val="0"/>
                        </a:spcAft>
                      </a:pPr>
                      <a:r>
                        <a:rPr lang="hr-HR" sz="1400">
                          <a:effectLst/>
                        </a:rPr>
                        <a:t>odluka o odobrenom namjenskom kreditu poslovne banke</a:t>
                      </a:r>
                      <a:endParaRPr lang="hr-HR" sz="1400">
                        <a:effectLst/>
                        <a:latin typeface="Times New Roman"/>
                        <a:ea typeface="Times New Roman"/>
                      </a:endParaRPr>
                    </a:p>
                  </a:txBody>
                  <a:tcPr marL="68580" marR="68580" marT="0" marB="0">
                    <a:solidFill>
                      <a:srgbClr val="57B3C9"/>
                    </a:solidFill>
                  </a:tcPr>
                </a:tc>
              </a:tr>
              <a:tr h="292267">
                <a:tc>
                  <a:txBody>
                    <a:bodyPr/>
                    <a:lstStyle/>
                    <a:p>
                      <a:pPr>
                        <a:spcAft>
                          <a:spcPts val="0"/>
                        </a:spcAft>
                      </a:pPr>
                      <a:r>
                        <a:rPr lang="hr-HR" sz="1400">
                          <a:effectLst/>
                        </a:rPr>
                        <a:t>dinamika otplate kredita (potvrda dobivena od banke koja je odobrila kredit)</a:t>
                      </a:r>
                      <a:endParaRPr lang="hr-HR" sz="1400">
                        <a:effectLst/>
                        <a:latin typeface="Times New Roman"/>
                        <a:ea typeface="Times New Roman"/>
                      </a:endParaRPr>
                    </a:p>
                  </a:txBody>
                  <a:tcPr marL="68580" marR="68580" marT="0" marB="0">
                    <a:solidFill>
                      <a:srgbClr val="57B3C9"/>
                    </a:solidFill>
                  </a:tcPr>
                </a:tc>
              </a:tr>
              <a:tr h="292267">
                <a:tc>
                  <a:txBody>
                    <a:bodyPr/>
                    <a:lstStyle/>
                    <a:p>
                      <a:pPr>
                        <a:spcAft>
                          <a:spcPts val="0"/>
                        </a:spcAft>
                      </a:pPr>
                      <a:r>
                        <a:rPr lang="hr-HR" sz="1400">
                          <a:effectLst/>
                        </a:rPr>
                        <a:t>dokaz o namjenski utrošenim kreditnim sredstvima</a:t>
                      </a:r>
                      <a:endParaRPr lang="hr-HR" sz="1400">
                        <a:effectLst/>
                        <a:latin typeface="Times New Roman"/>
                        <a:ea typeface="Times New Roman"/>
                      </a:endParaRPr>
                    </a:p>
                  </a:txBody>
                  <a:tcPr marL="68580" marR="68580" marT="0" marB="0">
                    <a:solidFill>
                      <a:srgbClr val="57B3C9"/>
                    </a:solidFill>
                  </a:tcPr>
                </a:tc>
              </a:tr>
              <a:tr h="292267">
                <a:tc>
                  <a:txBody>
                    <a:bodyPr/>
                    <a:lstStyle/>
                    <a:p>
                      <a:pPr>
                        <a:spcAft>
                          <a:spcPts val="0"/>
                        </a:spcAft>
                      </a:pPr>
                      <a:r>
                        <a:rPr lang="hr-HR" sz="1400">
                          <a:effectLst/>
                        </a:rPr>
                        <a:t>podatke o ukupnom broju zaposlenih</a:t>
                      </a:r>
                      <a:endParaRPr lang="hr-HR" sz="1400">
                        <a:effectLst/>
                        <a:latin typeface="Times New Roman"/>
                        <a:ea typeface="Times New Roman"/>
                      </a:endParaRPr>
                    </a:p>
                  </a:txBody>
                  <a:tcPr marL="68580" marR="68580" marT="0" marB="0">
                    <a:solidFill>
                      <a:srgbClr val="57B3C9"/>
                    </a:solidFill>
                  </a:tcPr>
                </a:tc>
              </a:tr>
              <a:tr h="292267">
                <a:tc>
                  <a:txBody>
                    <a:bodyPr/>
                    <a:lstStyle/>
                    <a:p>
                      <a:pPr>
                        <a:spcAft>
                          <a:spcPts val="0"/>
                        </a:spcAft>
                      </a:pPr>
                      <a:r>
                        <a:rPr lang="hr-HR" sz="1400">
                          <a:effectLst/>
                        </a:rPr>
                        <a:t>podaci o broju osoba s invaliditetom u ukupnom broju zaposlenih</a:t>
                      </a:r>
                      <a:endParaRPr lang="hr-HR" sz="1400">
                        <a:effectLst/>
                        <a:latin typeface="Times New Roman"/>
                        <a:ea typeface="Times New Roman"/>
                      </a:endParaRPr>
                    </a:p>
                  </a:txBody>
                  <a:tcPr marL="68580" marR="68580" marT="0" marB="0">
                    <a:solidFill>
                      <a:srgbClr val="57B3C9"/>
                    </a:solidFill>
                  </a:tcPr>
                </a:tc>
              </a:tr>
              <a:tr h="584536">
                <a:tc>
                  <a:txBody>
                    <a:bodyPr/>
                    <a:lstStyle/>
                    <a:p>
                      <a:pPr>
                        <a:spcAft>
                          <a:spcPts val="0"/>
                        </a:spcAft>
                      </a:pPr>
                      <a:r>
                        <a:rPr lang="hr-HR" sz="1400">
                          <a:effectLst/>
                        </a:rPr>
                        <a:t>podaci o broju osoba s invaliditetom koje rade na stroju, opremi, alatu ili priboru koji je predmet kreditiranja</a:t>
                      </a:r>
                      <a:endParaRPr lang="hr-HR" sz="1400">
                        <a:effectLst/>
                        <a:latin typeface="Times New Roman"/>
                        <a:ea typeface="Times New Roman"/>
                      </a:endParaRPr>
                    </a:p>
                  </a:txBody>
                  <a:tcPr marL="68580" marR="68580" marT="0" marB="0">
                    <a:solidFill>
                      <a:srgbClr val="57B3C9"/>
                    </a:solidFill>
                  </a:tcPr>
                </a:tc>
              </a:tr>
              <a:tr h="292267">
                <a:tc>
                  <a:txBody>
                    <a:bodyPr/>
                    <a:lstStyle/>
                    <a:p>
                      <a:pPr>
                        <a:spcAft>
                          <a:spcPts val="0"/>
                        </a:spcAft>
                      </a:pPr>
                      <a:r>
                        <a:rPr lang="hr-HR" sz="1400">
                          <a:effectLst/>
                        </a:rPr>
                        <a:t>dokaz o invaliditetu </a:t>
                      </a:r>
                      <a:endParaRPr lang="hr-HR" sz="1400">
                        <a:effectLst/>
                        <a:latin typeface="Times New Roman"/>
                        <a:ea typeface="Times New Roman"/>
                      </a:endParaRPr>
                    </a:p>
                  </a:txBody>
                  <a:tcPr marL="68580" marR="68580" marT="0" marB="0">
                    <a:solidFill>
                      <a:srgbClr val="57B3C9"/>
                    </a:solidFill>
                  </a:tcPr>
                </a:tc>
              </a:tr>
              <a:tr h="292267">
                <a:tc>
                  <a:txBody>
                    <a:bodyPr/>
                    <a:lstStyle/>
                    <a:p>
                      <a:pPr>
                        <a:spcAft>
                          <a:spcPts val="0"/>
                        </a:spcAft>
                      </a:pPr>
                      <a:r>
                        <a:rPr lang="hr-HR" sz="1400">
                          <a:effectLst/>
                        </a:rPr>
                        <a:t>ugovor o radu s osobom s invaliditetom</a:t>
                      </a:r>
                      <a:endParaRPr lang="hr-HR" sz="1400">
                        <a:effectLst/>
                        <a:latin typeface="Times New Roman"/>
                        <a:ea typeface="Times New Roman"/>
                      </a:endParaRPr>
                    </a:p>
                  </a:txBody>
                  <a:tcPr marL="68580" marR="68580" marT="0" marB="0">
                    <a:solidFill>
                      <a:srgbClr val="57B3C9"/>
                    </a:solidFill>
                  </a:tcPr>
                </a:tc>
              </a:tr>
              <a:tr h="292267">
                <a:tc>
                  <a:txBody>
                    <a:bodyPr/>
                    <a:lstStyle/>
                    <a:p>
                      <a:pPr>
                        <a:spcAft>
                          <a:spcPts val="0"/>
                        </a:spcAft>
                      </a:pPr>
                      <a:r>
                        <a:rPr lang="hr-HR" sz="1400">
                          <a:effectLst/>
                        </a:rPr>
                        <a:t>dokaz o prijavi na obvezno mirovinsko i zdravstveno osiguranje </a:t>
                      </a:r>
                      <a:endParaRPr lang="hr-HR" sz="1400">
                        <a:effectLst/>
                        <a:latin typeface="Times New Roman"/>
                        <a:ea typeface="Times New Roman"/>
                      </a:endParaRPr>
                    </a:p>
                  </a:txBody>
                  <a:tcPr marL="68580" marR="68580" marT="0" marB="0">
                    <a:solidFill>
                      <a:srgbClr val="57B3C9"/>
                    </a:solidFill>
                  </a:tcPr>
                </a:tc>
              </a:tr>
              <a:tr h="584536">
                <a:tc>
                  <a:txBody>
                    <a:bodyPr/>
                    <a:lstStyle/>
                    <a:p>
                      <a:pPr marR="7620">
                        <a:spcAft>
                          <a:spcPts val="0"/>
                        </a:spcAft>
                      </a:pPr>
                      <a:r>
                        <a:rPr lang="hr-HR" sz="1400">
                          <a:effectLst/>
                        </a:rPr>
                        <a:t>- kopiju Rješenja o upisu tvrtke u registar Trgovačkog suda, odnosno kopiju Obrtnice </a:t>
                      </a:r>
                    </a:p>
                    <a:p>
                      <a:pPr>
                        <a:spcAft>
                          <a:spcPts val="0"/>
                        </a:spcAft>
                      </a:pPr>
                      <a:r>
                        <a:rPr lang="hr-HR" sz="1400">
                          <a:effectLst/>
                        </a:rPr>
                        <a:t> </a:t>
                      </a:r>
                      <a:endParaRPr lang="hr-HR" sz="1400">
                        <a:effectLst/>
                        <a:latin typeface="Times New Roman"/>
                        <a:ea typeface="Times New Roman"/>
                      </a:endParaRPr>
                    </a:p>
                  </a:txBody>
                  <a:tcPr marL="68580" marR="68580" marT="0" marB="0">
                    <a:solidFill>
                      <a:srgbClr val="57B3C9"/>
                    </a:solidFill>
                  </a:tcPr>
                </a:tc>
              </a:tr>
              <a:tr h="292267">
                <a:tc>
                  <a:txBody>
                    <a:bodyPr/>
                    <a:lstStyle/>
                    <a:p>
                      <a:pPr marR="7620">
                        <a:spcAft>
                          <a:spcPts val="0"/>
                        </a:spcAft>
                      </a:pPr>
                      <a:r>
                        <a:rPr lang="hr-HR" sz="1400">
                          <a:effectLst/>
                        </a:rPr>
                        <a:t>adresa, OIB, matični broj i broj žiro - računa</a:t>
                      </a:r>
                      <a:endParaRPr lang="hr-HR" sz="1400">
                        <a:effectLst/>
                        <a:latin typeface="Times New Roman"/>
                        <a:ea typeface="Times New Roman"/>
                      </a:endParaRPr>
                    </a:p>
                  </a:txBody>
                  <a:tcPr marL="68580" marR="68580" marT="0" marB="0">
                    <a:solidFill>
                      <a:srgbClr val="57B3C9"/>
                    </a:solidFill>
                  </a:tcPr>
                </a:tc>
              </a:tr>
              <a:tr h="876803">
                <a:tc>
                  <a:txBody>
                    <a:bodyPr/>
                    <a:lstStyle/>
                    <a:p>
                      <a:pPr>
                        <a:spcAft>
                          <a:spcPts val="0"/>
                        </a:spcAft>
                      </a:pPr>
                      <a:r>
                        <a:rPr lang="hr-HR" sz="1400" dirty="0">
                          <a:effectLst/>
                        </a:rPr>
                        <a:t>Izjava poslodavca o prosječnom broju zaposlenih, ukupnoj aktivi i ukupnim prihodima u prethodnoj godini, ili Bilanca i račun dobiti i gubitka za prethodnu godinu na kojem je vidljiv ukupan broj zaposlenih</a:t>
                      </a:r>
                      <a:endParaRPr lang="hr-HR" sz="1400" dirty="0">
                        <a:effectLst/>
                        <a:latin typeface="Times New Roman"/>
                        <a:ea typeface="Times New Roman"/>
                      </a:endParaRPr>
                    </a:p>
                  </a:txBody>
                  <a:tcPr marL="68580" marR="68580" marT="0" marB="0">
                    <a:solidFill>
                      <a:srgbClr val="57B3C9"/>
                    </a:solidFill>
                  </a:tcPr>
                </a:tc>
              </a:tr>
            </a:tbl>
          </a:graphicData>
        </a:graphic>
      </p:graphicFrame>
      <p:pic>
        <p:nvPicPr>
          <p:cNvPr id="5"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4208706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Porezne olakšice </a:t>
            </a:r>
            <a:endParaRPr lang="hr-HR" dirty="0"/>
          </a:p>
        </p:txBody>
      </p:sp>
      <p:sp>
        <p:nvSpPr>
          <p:cNvPr id="3" name="Content Placeholder 2"/>
          <p:cNvSpPr>
            <a:spLocks noGrp="1"/>
          </p:cNvSpPr>
          <p:nvPr>
            <p:ph idx="1"/>
          </p:nvPr>
        </p:nvSpPr>
        <p:spPr/>
        <p:txBody>
          <a:bodyPr>
            <a:normAutofit fontScale="70000" lnSpcReduction="20000"/>
          </a:bodyPr>
          <a:lstStyle/>
          <a:p>
            <a:r>
              <a:rPr lang="hr-HR" dirty="0" smtClean="0"/>
              <a:t>Za obrtnike koji imaju učenike na praksi</a:t>
            </a:r>
          </a:p>
          <a:p>
            <a:r>
              <a:rPr lang="hr-HR" dirty="0" smtClean="0"/>
              <a:t>Zakon o državnoj potpori za obrazovanje i izobrazbu (NN109/07, 14/07, 152/08)</a:t>
            </a:r>
          </a:p>
          <a:p>
            <a:pPr marL="514350" indent="-514350">
              <a:buAutoNum type="arabicParenBoth"/>
            </a:pPr>
            <a:r>
              <a:rPr lang="hr-HR" dirty="0" smtClean="0"/>
              <a:t>Osnovica za obračun poreza ili dohodak od samostalne djelatnosti umanjeni za iznos uplaćenih nagrada učenicima</a:t>
            </a:r>
          </a:p>
          <a:p>
            <a:pPr marL="514350" indent="-514350">
              <a:buAutoNum type="arabicParenBoth"/>
            </a:pPr>
            <a:r>
              <a:rPr lang="hr-HR" dirty="0" smtClean="0"/>
              <a:t>1-3 naučnika, porezna osnovica ili dohodak manji za 5%</a:t>
            </a:r>
          </a:p>
          <a:p>
            <a:pPr marL="514350" indent="-514350">
              <a:buAutoNum type="arabicParenBoth"/>
            </a:pPr>
            <a:r>
              <a:rPr lang="hr-HR" dirty="0" smtClean="0"/>
              <a:t>Više od 3 naučnika – za svakog 1 postotni bod , a max 15%</a:t>
            </a:r>
          </a:p>
          <a:p>
            <a:pPr marL="514350" indent="-514350">
              <a:buAutoNum type="arabicParenBoth"/>
            </a:pPr>
            <a:r>
              <a:rPr lang="hr-HR" dirty="0" smtClean="0"/>
              <a:t>Iznos umanjenja osnovice ne može biti veći od godišnjeg neoporezivog iznosa nagrada učenicima</a:t>
            </a:r>
          </a:p>
          <a:p>
            <a:pPr marL="514350" indent="-514350">
              <a:buAutoNum type="arabicParenBoth"/>
            </a:pPr>
            <a:r>
              <a:rPr lang="hr-HR" dirty="0" smtClean="0"/>
              <a:t>Neoporezivi iznos nagrada učenicima utvrđuje se sukladno propisima o oporezivanju dohotka</a:t>
            </a: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67650" y="0"/>
            <a:ext cx="1276350" cy="1124743"/>
          </a:xfrm>
          <a:prstGeom prst="rect">
            <a:avLst/>
          </a:prstGeom>
          <a:noFill/>
        </p:spPr>
      </p:pic>
    </p:spTree>
    <p:extLst>
      <p:ext uri="{BB962C8B-B14F-4D97-AF65-F5344CB8AC3E}">
        <p14:creationId xmlns:p14="http://schemas.microsoft.com/office/powerpoint/2010/main" val="1986310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latin typeface="Bookman Old Style" pitchFamily="18" charset="0"/>
              </a:rPr>
              <a:t>Sufinanciranje troškova radnog terapeuta</a:t>
            </a:r>
            <a:endParaRPr lang="hr-HR" sz="2800" dirty="0">
              <a:latin typeface="Bookman Old Style" pitchFamily="18" charset="0"/>
            </a:endParaRPr>
          </a:p>
        </p:txBody>
      </p:sp>
      <p:sp>
        <p:nvSpPr>
          <p:cNvPr id="3" name="Content Placeholder 2"/>
          <p:cNvSpPr>
            <a:spLocks noGrp="1"/>
          </p:cNvSpPr>
          <p:nvPr>
            <p:ph idx="1"/>
          </p:nvPr>
        </p:nvSpPr>
        <p:spPr/>
        <p:txBody>
          <a:bodyPr>
            <a:normAutofit fontScale="85000" lnSpcReduction="20000"/>
          </a:bodyPr>
          <a:lstStyle/>
          <a:p>
            <a:r>
              <a:rPr lang="hr-HR" dirty="0" smtClean="0">
                <a:latin typeface="Bookman Old Style" pitchFamily="18" charset="0"/>
              </a:rPr>
              <a:t>Poslodavac prilikom zapošljavanja osobe s invaliditetom ima pravo na sufinanciranje dijela troškova druge osobe koja pomaže u savladavanju radnog procesa (radni terapeut) osobi s invaliditetom, za razdoblje od 4 mjeseca od dana zaključenja ugovora o radu.</a:t>
            </a:r>
          </a:p>
          <a:p>
            <a:r>
              <a:rPr lang="vi-VN" dirty="0" smtClean="0">
                <a:latin typeface="Calibri" pitchFamily="34" charset="0"/>
                <a:cs typeface="Calibri" pitchFamily="34" charset="0"/>
              </a:rPr>
              <a:t>Poslodavcu se sufinanciraju troškovi radnog terapeuta prema stvarno utrošenom radnom  vremenu, ali najviše do 50% najniže mjesečne osnovice za obračun doprinosa za obvezna osiguranja utvrđena Naredbom Ministra financija </a:t>
            </a:r>
            <a:endParaRPr lang="hr-HR" dirty="0" smtClean="0">
              <a:latin typeface="Bookman Old Style" pitchFamily="18" charset="0"/>
              <a:cs typeface="Calibri" pitchFamily="34" charset="0"/>
            </a:endParaRPr>
          </a:p>
          <a:p>
            <a:pPr marL="0" indent="0">
              <a:buNone/>
            </a:pPr>
            <a:endParaRPr lang="hr-HR" dirty="0">
              <a:latin typeface="Calibri" pitchFamily="34" charset="0"/>
              <a:cs typeface="Calibri" pitchFamily="34" charset="0"/>
            </a:endParaRPr>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3335842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Potrebna dokumentacija:</a:t>
            </a:r>
            <a:endParaRPr lang="hr-HR"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4562390"/>
              </p:ext>
            </p:extLst>
          </p:nvPr>
        </p:nvGraphicFramePr>
        <p:xfrm>
          <a:off x="323528" y="980728"/>
          <a:ext cx="8568952" cy="5860182"/>
        </p:xfrm>
        <a:graphic>
          <a:graphicData uri="http://schemas.openxmlformats.org/drawingml/2006/table">
            <a:tbl>
              <a:tblPr firstRow="1" firstCol="1" bandRow="1" bandCol="1">
                <a:tableStyleId>{93296810-A885-4BE3-A3E7-6D5BEEA58F35}</a:tableStyleId>
              </a:tblPr>
              <a:tblGrid>
                <a:gridCol w="4329894"/>
                <a:gridCol w="4239058"/>
              </a:tblGrid>
              <a:tr h="147908">
                <a:tc gridSpan="2">
                  <a:txBody>
                    <a:bodyPr/>
                    <a:lstStyle/>
                    <a:p>
                      <a:pPr>
                        <a:spcAft>
                          <a:spcPts val="0"/>
                        </a:spcAft>
                        <a:tabLst>
                          <a:tab pos="476250" algn="l"/>
                          <a:tab pos="3166110" algn="ctr"/>
                          <a:tab pos="449580" algn="l"/>
                        </a:tabLst>
                      </a:pPr>
                      <a:r>
                        <a:rPr lang="hr-HR" sz="1200" dirty="0">
                          <a:effectLst/>
                          <a:latin typeface="+mj-lt"/>
                        </a:rPr>
                        <a:t>Poslodavac koji zapošljava osobu s invaliditetom / Osoba koja se samozapošljava</a:t>
                      </a:r>
                      <a:endParaRPr lang="hr-HR" sz="1200" b="1" dirty="0">
                        <a:effectLst/>
                        <a:latin typeface="+mj-lt"/>
                      </a:endParaRPr>
                    </a:p>
                  </a:txBody>
                  <a:tcPr marL="45871" marR="45871" marT="0" marB="0"/>
                </a:tc>
                <a:tc hMerge="1">
                  <a:txBody>
                    <a:bodyPr/>
                    <a:lstStyle/>
                    <a:p>
                      <a:endParaRPr lang="hr-HR"/>
                    </a:p>
                  </a:txBody>
                  <a:tcPr/>
                </a:tc>
              </a:tr>
              <a:tr h="147908">
                <a:tc>
                  <a:txBody>
                    <a:bodyPr/>
                    <a:lstStyle/>
                    <a:p>
                      <a:pPr>
                        <a:spcAft>
                          <a:spcPts val="0"/>
                        </a:spcAft>
                        <a:tabLst>
                          <a:tab pos="476250" algn="l"/>
                          <a:tab pos="3166110" algn="ctr"/>
                          <a:tab pos="449580" algn="l"/>
                        </a:tabLst>
                      </a:pPr>
                      <a:r>
                        <a:rPr lang="hr-HR" sz="1200">
                          <a:effectLst/>
                          <a:latin typeface="+mj-lt"/>
                        </a:rPr>
                        <a:t>Prvi zahtjev</a:t>
                      </a:r>
                      <a:endParaRPr lang="hr-HR" sz="1200" b="1">
                        <a:effectLst/>
                        <a:latin typeface="+mj-lt"/>
                      </a:endParaRPr>
                    </a:p>
                  </a:txBody>
                  <a:tcPr marL="45871" marR="45871" marT="0" marB="0"/>
                </a:tc>
                <a:tc>
                  <a:txBody>
                    <a:bodyPr/>
                    <a:lstStyle/>
                    <a:p>
                      <a:pPr>
                        <a:spcAft>
                          <a:spcPts val="0"/>
                        </a:spcAft>
                        <a:tabLst>
                          <a:tab pos="476250" algn="l"/>
                          <a:tab pos="3166110" algn="ctr"/>
                          <a:tab pos="449580" algn="l"/>
                        </a:tabLst>
                      </a:pPr>
                      <a:r>
                        <a:rPr lang="hr-HR" sz="1200">
                          <a:effectLst/>
                          <a:latin typeface="+mj-lt"/>
                        </a:rPr>
                        <a:t>Svaki slijedeći zahtjev</a:t>
                      </a:r>
                      <a:endParaRPr lang="hr-HR" sz="1200" b="1">
                        <a:effectLst/>
                        <a:latin typeface="+mj-lt"/>
                      </a:endParaRPr>
                    </a:p>
                  </a:txBody>
                  <a:tcPr marL="45871" marR="45871" marT="0" marB="0"/>
                </a:tc>
              </a:tr>
              <a:tr h="147908">
                <a:tc>
                  <a:txBody>
                    <a:bodyPr/>
                    <a:lstStyle/>
                    <a:p>
                      <a:pPr>
                        <a:spcAft>
                          <a:spcPts val="0"/>
                        </a:spcAft>
                      </a:pPr>
                      <a:r>
                        <a:rPr lang="hr-HR" sz="1200">
                          <a:effectLst/>
                          <a:latin typeface="+mj-lt"/>
                        </a:rPr>
                        <a:t>dokaz o invaliditetu</a:t>
                      </a:r>
                      <a:endParaRPr lang="hr-HR" sz="1200">
                        <a:effectLst/>
                        <a:latin typeface="+mj-lt"/>
                        <a:ea typeface="Times New Roman"/>
                      </a:endParaRPr>
                    </a:p>
                  </a:txBody>
                  <a:tcPr marL="45871" marR="45871" marT="0" marB="0"/>
                </a:tc>
                <a:tc>
                  <a:txBody>
                    <a:bodyPr/>
                    <a:lstStyle/>
                    <a:p>
                      <a:pPr>
                        <a:spcAft>
                          <a:spcPts val="0"/>
                        </a:spcAft>
                      </a:pPr>
                      <a:r>
                        <a:rPr lang="hr-HR" sz="1200">
                          <a:effectLst/>
                          <a:latin typeface="+mj-lt"/>
                        </a:rPr>
                        <a:t> </a:t>
                      </a:r>
                      <a:endParaRPr lang="hr-HR" sz="1200">
                        <a:effectLst/>
                        <a:latin typeface="+mj-lt"/>
                        <a:ea typeface="Times New Roman"/>
                      </a:endParaRPr>
                    </a:p>
                  </a:txBody>
                  <a:tcPr marL="45871" marR="45871" marT="0" marB="0"/>
                </a:tc>
              </a:tr>
              <a:tr h="147908">
                <a:tc>
                  <a:txBody>
                    <a:bodyPr/>
                    <a:lstStyle/>
                    <a:p>
                      <a:pPr>
                        <a:spcAft>
                          <a:spcPts val="0"/>
                        </a:spcAft>
                      </a:pPr>
                      <a:r>
                        <a:rPr lang="hr-HR" sz="1200">
                          <a:effectLst/>
                          <a:latin typeface="+mj-lt"/>
                        </a:rPr>
                        <a:t>ugovor o radu</a:t>
                      </a:r>
                      <a:endParaRPr lang="hr-HR" sz="1200">
                        <a:effectLst/>
                        <a:latin typeface="+mj-lt"/>
                        <a:ea typeface="Times New Roman"/>
                      </a:endParaRPr>
                    </a:p>
                  </a:txBody>
                  <a:tcPr marL="45871" marR="45871" marT="0" marB="0"/>
                </a:tc>
                <a:tc>
                  <a:txBody>
                    <a:bodyPr/>
                    <a:lstStyle/>
                    <a:p>
                      <a:pPr>
                        <a:spcAft>
                          <a:spcPts val="0"/>
                        </a:spcAft>
                      </a:pPr>
                      <a:r>
                        <a:rPr lang="hr-HR" sz="1200">
                          <a:effectLst/>
                          <a:latin typeface="+mj-lt"/>
                        </a:rPr>
                        <a:t> </a:t>
                      </a:r>
                      <a:endParaRPr lang="hr-HR" sz="1200">
                        <a:effectLst/>
                        <a:latin typeface="+mj-lt"/>
                        <a:ea typeface="Times New Roman"/>
                      </a:endParaRPr>
                    </a:p>
                  </a:txBody>
                  <a:tcPr marL="45871" marR="45871" marT="0" marB="0"/>
                </a:tc>
              </a:tr>
              <a:tr h="488487">
                <a:tc>
                  <a:txBody>
                    <a:bodyPr/>
                    <a:lstStyle/>
                    <a:p>
                      <a:pPr>
                        <a:spcAft>
                          <a:spcPts val="0"/>
                        </a:spcAft>
                      </a:pPr>
                      <a:r>
                        <a:rPr lang="hr-HR" sz="1200" dirty="0">
                          <a:effectLst/>
                          <a:latin typeface="+mj-lt"/>
                        </a:rPr>
                        <a:t>detaljan opis radnog mjesta s iskazanim podatkom o tome u kolikom je postotku radnog vremena osobi s invaliditetom potrebna pomoć i podrška u obavljanju radnih aktivnosti </a:t>
                      </a:r>
                      <a:endParaRPr lang="hr-HR" sz="1200" dirty="0">
                        <a:effectLst/>
                        <a:latin typeface="+mj-lt"/>
                        <a:ea typeface="Times New Roman"/>
                      </a:endParaRPr>
                    </a:p>
                  </a:txBody>
                  <a:tcPr marL="45871" marR="45871" marT="0" marB="0"/>
                </a:tc>
                <a:tc>
                  <a:txBody>
                    <a:bodyPr/>
                    <a:lstStyle/>
                    <a:p>
                      <a:pPr>
                        <a:spcAft>
                          <a:spcPts val="0"/>
                        </a:spcAft>
                      </a:pPr>
                      <a:r>
                        <a:rPr lang="hr-HR" sz="1200">
                          <a:effectLst/>
                          <a:latin typeface="+mj-lt"/>
                        </a:rPr>
                        <a:t> </a:t>
                      </a:r>
                      <a:endParaRPr lang="hr-HR" sz="1200">
                        <a:effectLst/>
                        <a:latin typeface="+mj-lt"/>
                        <a:ea typeface="Times New Roman"/>
                      </a:endParaRPr>
                    </a:p>
                  </a:txBody>
                  <a:tcPr marL="45871" marR="45871" marT="0" marB="0"/>
                </a:tc>
              </a:tr>
              <a:tr h="295817">
                <a:tc>
                  <a:txBody>
                    <a:bodyPr/>
                    <a:lstStyle/>
                    <a:p>
                      <a:pPr>
                        <a:spcAft>
                          <a:spcPts val="0"/>
                        </a:spcAft>
                      </a:pPr>
                      <a:r>
                        <a:rPr lang="hr-HR" sz="1200">
                          <a:effectLst/>
                          <a:latin typeface="+mj-lt"/>
                        </a:rPr>
                        <a:t>dokaz o prijavi na obvezno mirovinsko i zdravstveno osiguranje</a:t>
                      </a:r>
                      <a:endParaRPr lang="hr-HR" sz="1200">
                        <a:effectLst/>
                        <a:latin typeface="+mj-lt"/>
                        <a:ea typeface="Times New Roman"/>
                      </a:endParaRPr>
                    </a:p>
                  </a:txBody>
                  <a:tcPr marL="45871" marR="45871" marT="0" marB="0"/>
                </a:tc>
                <a:tc>
                  <a:txBody>
                    <a:bodyPr/>
                    <a:lstStyle/>
                    <a:p>
                      <a:pPr>
                        <a:spcAft>
                          <a:spcPts val="0"/>
                        </a:spcAft>
                      </a:pPr>
                      <a:r>
                        <a:rPr lang="hr-HR" sz="1200">
                          <a:effectLst/>
                          <a:latin typeface="+mj-lt"/>
                        </a:rPr>
                        <a:t> </a:t>
                      </a:r>
                      <a:endParaRPr lang="hr-HR" sz="1200">
                        <a:effectLst/>
                        <a:latin typeface="+mj-lt"/>
                        <a:ea typeface="Times New Roman"/>
                      </a:endParaRPr>
                    </a:p>
                  </a:txBody>
                  <a:tcPr marL="45871" marR="45871" marT="0" marB="0"/>
                </a:tc>
              </a:tr>
              <a:tr h="295817">
                <a:tc>
                  <a:txBody>
                    <a:bodyPr/>
                    <a:lstStyle/>
                    <a:p>
                      <a:pPr>
                        <a:spcAft>
                          <a:spcPts val="0"/>
                        </a:spcAft>
                      </a:pPr>
                      <a:r>
                        <a:rPr lang="hr-HR" sz="1200">
                          <a:effectLst/>
                          <a:latin typeface="+mj-lt"/>
                        </a:rPr>
                        <a:t>obračun troškova radnog terapeuta prema tablici – prilog 5 Odluke</a:t>
                      </a:r>
                      <a:endParaRPr lang="hr-HR" sz="1200">
                        <a:effectLst/>
                        <a:latin typeface="+mj-lt"/>
                        <a:ea typeface="Times New Roman"/>
                      </a:endParaRPr>
                    </a:p>
                  </a:txBody>
                  <a:tcPr marL="45871" marR="45871" marT="0" marB="0"/>
                </a:tc>
                <a:tc>
                  <a:txBody>
                    <a:bodyPr/>
                    <a:lstStyle/>
                    <a:p>
                      <a:pPr algn="just"/>
                      <a:r>
                        <a:rPr lang="hr-HR" sz="1200">
                          <a:effectLst/>
                          <a:latin typeface="+mj-lt"/>
                        </a:rPr>
                        <a:t>obračun troškova radnog terapeuta prema tablici – prilog 5 Odluke</a:t>
                      </a:r>
                      <a:endParaRPr lang="hr-HR" sz="1200">
                        <a:effectLst/>
                        <a:latin typeface="+mj-lt"/>
                        <a:ea typeface="Times New Roman"/>
                      </a:endParaRPr>
                    </a:p>
                  </a:txBody>
                  <a:tcPr marL="45871" marR="45871" marT="0" marB="0"/>
                </a:tc>
              </a:tr>
              <a:tr h="632502">
                <a:tc>
                  <a:txBody>
                    <a:bodyPr/>
                    <a:lstStyle/>
                    <a:p>
                      <a:pPr>
                        <a:spcAft>
                          <a:spcPts val="0"/>
                        </a:spcAft>
                      </a:pPr>
                      <a:r>
                        <a:rPr lang="hr-HR" sz="1200">
                          <a:effectLst/>
                          <a:latin typeface="+mj-lt"/>
                        </a:rPr>
                        <a:t>- dokaz da je isplaćena plaća za sve radnike za razdoblje za koje se traži poticaj (ID Obrazac) – ZA POSLODAVCE  </a:t>
                      </a:r>
                    </a:p>
                    <a:p>
                      <a:pPr>
                        <a:spcAft>
                          <a:spcPts val="0"/>
                        </a:spcAft>
                      </a:pPr>
                      <a:r>
                        <a:rPr lang="hr-HR" sz="1200">
                          <a:effectLst/>
                          <a:latin typeface="+mj-lt"/>
                        </a:rPr>
                        <a:t>- dokaz da su uplaćeni doprinosi za obvezna osiguranja, porez i prirez za razdoblje za koje se traži poticaj – ZA OSOBE KOJE SE SAMOZAPOŠLJAVAJU</a:t>
                      </a:r>
                      <a:endParaRPr lang="hr-HR" sz="1200">
                        <a:effectLst/>
                        <a:latin typeface="+mj-lt"/>
                        <a:ea typeface="Times New Roman"/>
                      </a:endParaRPr>
                    </a:p>
                  </a:txBody>
                  <a:tcPr marL="45871" marR="45871" marT="0" marB="0"/>
                </a:tc>
                <a:tc>
                  <a:txBody>
                    <a:bodyPr/>
                    <a:lstStyle/>
                    <a:p>
                      <a:pPr>
                        <a:spcAft>
                          <a:spcPts val="0"/>
                        </a:spcAft>
                      </a:pPr>
                      <a:r>
                        <a:rPr lang="hr-HR" sz="1200" dirty="0">
                          <a:effectLst/>
                          <a:latin typeface="+mj-lt"/>
                        </a:rPr>
                        <a:t>- dokaz da je isplaćena plaća za sve radnike za razdoblje za koje se traži poticaj (ID Obrazac) – ZA POSLODAVCE  </a:t>
                      </a:r>
                    </a:p>
                    <a:p>
                      <a:pPr>
                        <a:spcAft>
                          <a:spcPts val="0"/>
                        </a:spcAft>
                      </a:pPr>
                      <a:r>
                        <a:rPr lang="hr-HR" sz="1200" dirty="0">
                          <a:effectLst/>
                          <a:latin typeface="+mj-lt"/>
                        </a:rPr>
                        <a:t>- dokaz da su uplaćeni doprinosi za obvezna osiguranja, porez i prirez za razdoblje za koje se traži poticaj – ZA OSOBE KOJE SE SAMOZAPOŠLJAVAJU</a:t>
                      </a:r>
                      <a:endParaRPr lang="hr-HR" sz="1200" dirty="0">
                        <a:effectLst/>
                        <a:latin typeface="+mj-lt"/>
                        <a:ea typeface="Times New Roman"/>
                      </a:endParaRPr>
                    </a:p>
                  </a:txBody>
                  <a:tcPr marL="45871" marR="45871" marT="0" marB="0"/>
                </a:tc>
              </a:tr>
              <a:tr h="1080120">
                <a:tc>
                  <a:txBody>
                    <a:bodyPr/>
                    <a:lstStyle/>
                    <a:p>
                      <a:pPr marR="7620">
                        <a:spcAft>
                          <a:spcPts val="0"/>
                        </a:spcAft>
                      </a:pPr>
                      <a:r>
                        <a:rPr lang="hr-HR" sz="1200" dirty="0">
                          <a:effectLst/>
                          <a:latin typeface="+mj-lt"/>
                        </a:rPr>
                        <a:t>- kopiju Rješenja o upisu tvrtke u registar Trgovačkog suda, odnosno kopiju Obrtnice – ZA POSLODAVCE</a:t>
                      </a:r>
                    </a:p>
                    <a:p>
                      <a:pPr marR="7620">
                        <a:spcAft>
                          <a:spcPts val="0"/>
                        </a:spcAft>
                      </a:pPr>
                      <a:r>
                        <a:rPr lang="hr-HR" sz="1200" dirty="0">
                          <a:effectLst/>
                          <a:latin typeface="+mj-lt"/>
                        </a:rPr>
                        <a:t>- potvrdu nadležnog tijela o upisu samostalne djelatnosti u odgovarajući registar tog tijela, odnosno potvrdu iz Upisnika seljačkih gospodarstava ili obiteljskih poljoprivrednih gospodarstava, te potvrdu iz registra obveznika poreza na dohodak sukladno propisima o porezu na dohodak za djelatnosti poljoprivrede i šumarstva čiji je osnivač OSI ili više OSI – ZA OSOBE KOJE SE SAMOZAPOŠLJAVAJU</a:t>
                      </a:r>
                      <a:endParaRPr lang="hr-HR" sz="1200" dirty="0">
                        <a:effectLst/>
                        <a:latin typeface="+mj-lt"/>
                        <a:ea typeface="Times New Roman"/>
                      </a:endParaRPr>
                    </a:p>
                  </a:txBody>
                  <a:tcPr marL="45871" marR="45871" marT="0" marB="0"/>
                </a:tc>
                <a:tc>
                  <a:txBody>
                    <a:bodyPr/>
                    <a:lstStyle/>
                    <a:p>
                      <a:pPr algn="just"/>
                      <a:r>
                        <a:rPr lang="hr-HR" sz="1200" dirty="0">
                          <a:effectLst/>
                          <a:latin typeface="+mj-lt"/>
                        </a:rPr>
                        <a:t> </a:t>
                      </a:r>
                      <a:endParaRPr lang="hr-HR" sz="1200" dirty="0">
                        <a:effectLst/>
                        <a:latin typeface="+mj-lt"/>
                        <a:ea typeface="Times New Roman"/>
                      </a:endParaRPr>
                    </a:p>
                  </a:txBody>
                  <a:tcPr marL="45871" marR="45871" marT="0" marB="0"/>
                </a:tc>
              </a:tr>
              <a:tr h="147908">
                <a:tc>
                  <a:txBody>
                    <a:bodyPr/>
                    <a:lstStyle/>
                    <a:p>
                      <a:pPr marR="7620">
                        <a:spcAft>
                          <a:spcPts val="0"/>
                        </a:spcAft>
                      </a:pPr>
                      <a:r>
                        <a:rPr lang="hr-HR" sz="1200">
                          <a:effectLst/>
                          <a:latin typeface="+mj-lt"/>
                        </a:rPr>
                        <a:t>adresa, OIB, matični broj i broj žiro-računa</a:t>
                      </a:r>
                      <a:endParaRPr lang="hr-HR" sz="1200">
                        <a:effectLst/>
                        <a:latin typeface="+mj-lt"/>
                        <a:ea typeface="Times New Roman"/>
                      </a:endParaRPr>
                    </a:p>
                  </a:txBody>
                  <a:tcPr marL="45871" marR="45871" marT="0" marB="0"/>
                </a:tc>
                <a:tc>
                  <a:txBody>
                    <a:bodyPr/>
                    <a:lstStyle/>
                    <a:p>
                      <a:pPr marR="7620">
                        <a:spcAft>
                          <a:spcPts val="0"/>
                        </a:spcAft>
                      </a:pPr>
                      <a:r>
                        <a:rPr lang="hr-HR" sz="1200">
                          <a:effectLst/>
                          <a:latin typeface="+mj-lt"/>
                        </a:rPr>
                        <a:t>adresa, OIB, matični broj i broj žiro-računa</a:t>
                      </a:r>
                      <a:endParaRPr lang="hr-HR" sz="1200">
                        <a:effectLst/>
                        <a:latin typeface="+mj-lt"/>
                        <a:ea typeface="Times New Roman"/>
                      </a:endParaRPr>
                    </a:p>
                  </a:txBody>
                  <a:tcPr marL="45871" marR="45871" marT="0" marB="0"/>
                </a:tc>
              </a:tr>
              <a:tr h="739542">
                <a:tc>
                  <a:txBody>
                    <a:bodyPr/>
                    <a:lstStyle/>
                    <a:p>
                      <a:pPr>
                        <a:spcAft>
                          <a:spcPts val="0"/>
                        </a:spcAft>
                      </a:pPr>
                      <a:r>
                        <a:rPr lang="hr-HR" sz="1200" dirty="0">
                          <a:effectLst/>
                          <a:latin typeface="+mj-lt"/>
                        </a:rPr>
                        <a:t>Izjava poslodavca o prosječnom broju zaposlenih, ukupnoj aktivi i ukupnim prihodima u prethodnoj godini, ILI, Bilanca i račun dobiti i gubitka za prethodnu godinu na kojem je vidljiv ukupan broj zaposlenih</a:t>
                      </a:r>
                      <a:endParaRPr lang="hr-HR" sz="1200" dirty="0">
                        <a:effectLst/>
                        <a:latin typeface="+mj-lt"/>
                        <a:ea typeface="Times New Roman"/>
                      </a:endParaRPr>
                    </a:p>
                  </a:txBody>
                  <a:tcPr marL="45871" marR="45871" marT="0" marB="0"/>
                </a:tc>
                <a:tc>
                  <a:txBody>
                    <a:bodyPr/>
                    <a:lstStyle/>
                    <a:p>
                      <a:pPr algn="just"/>
                      <a:r>
                        <a:rPr lang="hr-HR" sz="1200" dirty="0">
                          <a:effectLst/>
                          <a:latin typeface="+mj-lt"/>
                        </a:rPr>
                        <a:t> </a:t>
                      </a:r>
                      <a:endParaRPr lang="hr-HR" sz="1200" dirty="0">
                        <a:effectLst/>
                        <a:latin typeface="+mj-lt"/>
                        <a:ea typeface="Times New Roman"/>
                      </a:endParaRPr>
                    </a:p>
                  </a:txBody>
                  <a:tcPr marL="45871" marR="45871" marT="0" marB="0"/>
                </a:tc>
              </a:tr>
            </a:tbl>
          </a:graphicData>
        </a:graphic>
      </p:graphicFrame>
      <p:pic>
        <p:nvPicPr>
          <p:cNvPr id="5"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1001375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839200" cy="838200"/>
          </a:xfrm>
        </p:spPr>
        <p:txBody>
          <a:bodyPr>
            <a:noAutofit/>
          </a:bodyPr>
          <a:lstStyle/>
          <a:p>
            <a:r>
              <a:rPr lang="hr-HR" sz="2800" dirty="0" smtClean="0">
                <a:latin typeface="Bookman Old Style" pitchFamily="18" charset="0"/>
              </a:rPr>
              <a:t>Formula za izračun sufinanciranja troškova radnog terapeuta :</a:t>
            </a:r>
            <a:r>
              <a:rPr lang="hr-HR" sz="3200" dirty="0" smtClean="0"/>
              <a:t/>
            </a:r>
            <a:br>
              <a:rPr lang="hr-HR" sz="3200" dirty="0" smtClean="0"/>
            </a:br>
            <a:endParaRPr lang="hr-HR" sz="3200" dirty="0"/>
          </a:p>
        </p:txBody>
      </p:sp>
      <p:sp>
        <p:nvSpPr>
          <p:cNvPr id="3" name="Content Placeholder 2"/>
          <p:cNvSpPr>
            <a:spLocks noGrp="1"/>
          </p:cNvSpPr>
          <p:nvPr>
            <p:ph idx="1"/>
          </p:nvPr>
        </p:nvSpPr>
        <p:spPr/>
        <p:txBody>
          <a:bodyPr>
            <a:normAutofit fontScale="70000" lnSpcReduction="20000"/>
          </a:bodyPr>
          <a:lstStyle/>
          <a:p>
            <a:r>
              <a:rPr lang="hr-HR" dirty="0" smtClean="0">
                <a:latin typeface="Bookman Old Style" pitchFamily="18" charset="0"/>
              </a:rPr>
              <a:t/>
            </a:r>
            <a:br>
              <a:rPr lang="hr-HR" dirty="0" smtClean="0">
                <a:latin typeface="Bookman Old Style" pitchFamily="18" charset="0"/>
              </a:rPr>
            </a:br>
            <a:r>
              <a:rPr lang="hr-HR" dirty="0" smtClean="0">
                <a:latin typeface="Bookman Old Style" pitchFamily="18" charset="0"/>
              </a:rPr>
              <a:t>(efektivni sati x postotak potrebe za radnim terapeutom x osnovica) / ukupni fond mjesečnih radnih sati</a:t>
            </a:r>
            <a:br>
              <a:rPr lang="hr-HR" dirty="0" smtClean="0">
                <a:latin typeface="Bookman Old Style" pitchFamily="18" charset="0"/>
              </a:rPr>
            </a:br>
            <a:r>
              <a:rPr lang="hr-HR" dirty="0" smtClean="0">
                <a:latin typeface="Bookman Old Style" pitchFamily="18" charset="0"/>
              </a:rPr>
              <a:t/>
            </a:r>
            <a:br>
              <a:rPr lang="hr-HR" dirty="0" smtClean="0">
                <a:latin typeface="Bookman Old Style" pitchFamily="18" charset="0"/>
              </a:rPr>
            </a:br>
            <a:r>
              <a:rPr lang="hr-HR" dirty="0" smtClean="0">
                <a:latin typeface="Bookman Old Style" pitchFamily="18" charset="0"/>
              </a:rPr>
              <a:t>Efektivni sati – stvarni sati radnika provedenih na radnom mjestu, u njih ne ulaze bolovanja, godišnji odmori, blagdani i državni praznici i prekovremeni sati</a:t>
            </a:r>
            <a:br>
              <a:rPr lang="hr-HR" dirty="0" smtClean="0">
                <a:latin typeface="Bookman Old Style" pitchFamily="18" charset="0"/>
              </a:rPr>
            </a:br>
            <a:r>
              <a:rPr lang="hr-HR" dirty="0" smtClean="0">
                <a:latin typeface="Bookman Old Style" pitchFamily="18" charset="0"/>
              </a:rPr>
              <a:t>Postotak potrebe za radnim terapeutom – najviše do 50%</a:t>
            </a:r>
            <a:br>
              <a:rPr lang="hr-HR" dirty="0" smtClean="0">
                <a:latin typeface="Bookman Old Style" pitchFamily="18" charset="0"/>
              </a:rPr>
            </a:br>
            <a:r>
              <a:rPr lang="hr-HR" dirty="0" smtClean="0">
                <a:latin typeface="Bookman Old Style" pitchFamily="18" charset="0"/>
              </a:rPr>
              <a:t>Osnovica - 80% najniže osnovice za obračun doprinosa za obvezna osiguranja (100% za zaštitne radionice i zaštitne jedinice)</a:t>
            </a:r>
            <a:br>
              <a:rPr lang="hr-HR" dirty="0" smtClean="0">
                <a:latin typeface="Bookman Old Style" pitchFamily="18" charset="0"/>
              </a:rPr>
            </a:br>
            <a:r>
              <a:rPr lang="hr-HR" dirty="0" smtClean="0">
                <a:latin typeface="Bookman Old Style" pitchFamily="18" charset="0"/>
              </a:rPr>
              <a:t>Ukupni fond mjesečnih radnih sati – ukupna mjesečna satnica, bez subota i nedjelja</a:t>
            </a:r>
            <a:endParaRPr lang="hr-HR" dirty="0">
              <a:latin typeface="Bookman Old Style" pitchFamily="18" charset="0"/>
            </a:endParaRPr>
          </a:p>
        </p:txBody>
      </p:sp>
      <p:pic>
        <p:nvPicPr>
          <p:cNvPr id="4"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648419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smtClean="0"/>
              <a:t>Primjer obračuna:</a:t>
            </a:r>
            <a:endParaRPr lang="hr-HR" sz="2800" dirty="0"/>
          </a:p>
        </p:txBody>
      </p:sp>
      <p:graphicFrame>
        <p:nvGraphicFramePr>
          <p:cNvPr id="4" name="Content Placeholder 3"/>
          <p:cNvGraphicFramePr>
            <a:graphicFrameLocks noGrp="1"/>
          </p:cNvGraphicFramePr>
          <p:nvPr>
            <p:ph idx="1"/>
          </p:nvPr>
        </p:nvGraphicFramePr>
        <p:xfrm>
          <a:off x="539552" y="1700809"/>
          <a:ext cx="8136904" cy="4536506"/>
        </p:xfrm>
        <a:graphic>
          <a:graphicData uri="http://schemas.openxmlformats.org/drawingml/2006/table">
            <a:tbl>
              <a:tblPr firstRow="1" firstCol="1" bandRow="1" bandCol="1">
                <a:tableStyleId>{93296810-A885-4BE3-A3E7-6D5BEEA58F35}</a:tableStyleId>
              </a:tblPr>
              <a:tblGrid>
                <a:gridCol w="1033096"/>
                <a:gridCol w="1167739"/>
                <a:gridCol w="964505"/>
                <a:gridCol w="939116"/>
                <a:gridCol w="1149094"/>
                <a:gridCol w="976360"/>
                <a:gridCol w="987369"/>
                <a:gridCol w="919625"/>
              </a:tblGrid>
              <a:tr h="224579">
                <a:tc gridSpan="8">
                  <a:txBody>
                    <a:bodyPr/>
                    <a:lstStyle/>
                    <a:p>
                      <a:pPr>
                        <a:spcAft>
                          <a:spcPts val="0"/>
                        </a:spcAft>
                      </a:pPr>
                      <a:r>
                        <a:rPr lang="hr-HR" sz="1400" dirty="0">
                          <a:effectLst/>
                          <a:latin typeface="Bookman Old Style" pitchFamily="18" charset="0"/>
                        </a:rPr>
                        <a:t>Primjer obračuna novčanog poticaja za sufinanciranje troškova radnog terapeuta</a:t>
                      </a:r>
                      <a:endParaRPr lang="hr-HR" sz="1400" b="1" dirty="0">
                        <a:effectLst/>
                        <a:latin typeface="Bookman Old Style" pitchFamily="18" charset="0"/>
                      </a:endParaRPr>
                    </a:p>
                  </a:txBody>
                  <a:tcPr marL="68580" marR="68580" marT="0"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1347476">
                <a:tc>
                  <a:txBody>
                    <a:bodyPr/>
                    <a:lstStyle/>
                    <a:p>
                      <a:pPr algn="ctr">
                        <a:spcAft>
                          <a:spcPts val="0"/>
                        </a:spcAft>
                      </a:pPr>
                      <a:r>
                        <a:rPr lang="hr-HR" sz="1400">
                          <a:effectLst/>
                          <a:latin typeface="Bookman Old Style" pitchFamily="18" charset="0"/>
                        </a:rPr>
                        <a:t>Razdoblje za koje se traži poticaj-mjesec</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Ime i prezime zaposlenika</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dirty="0">
                          <a:effectLst/>
                          <a:latin typeface="Bookman Old Style" pitchFamily="18" charset="0"/>
                        </a:rPr>
                        <a:t>Naziv radnog mjesta</a:t>
                      </a:r>
                      <a:endParaRPr lang="hr-HR" sz="1400" dirty="0">
                        <a:effectLst/>
                        <a:latin typeface="Bookman Old Style" pitchFamily="18" charset="0"/>
                        <a:ea typeface="Times New Roman"/>
                      </a:endParaRPr>
                    </a:p>
                  </a:txBody>
                  <a:tcPr marL="68580" marR="68580" marT="0" marB="0"/>
                </a:tc>
                <a:tc>
                  <a:txBody>
                    <a:bodyPr/>
                    <a:lstStyle/>
                    <a:p>
                      <a:pPr algn="ctr">
                        <a:spcAft>
                          <a:spcPts val="0"/>
                        </a:spcAft>
                      </a:pPr>
                      <a:r>
                        <a:rPr lang="hr-HR" sz="1400" dirty="0" smtClean="0">
                          <a:effectLst/>
                          <a:latin typeface="Bookman Old Style" pitchFamily="18" charset="0"/>
                        </a:rPr>
                        <a:t>Efektivni </a:t>
                      </a:r>
                      <a:r>
                        <a:rPr lang="hr-HR" sz="1400" dirty="0">
                          <a:effectLst/>
                          <a:latin typeface="Bookman Old Style" pitchFamily="18" charset="0"/>
                        </a:rPr>
                        <a:t>broj radnih sati</a:t>
                      </a:r>
                      <a:endParaRPr lang="hr-HR" sz="1400" dirty="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Postotak potrebe za radnim terapeutom</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dirty="0">
                          <a:effectLst/>
                          <a:latin typeface="Bookman Old Style" pitchFamily="18" charset="0"/>
                        </a:rPr>
                        <a:t>Osnovica za izračun</a:t>
                      </a:r>
                      <a:endParaRPr lang="hr-HR" sz="1400" dirty="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Mjesečna satnica</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Izračun</a:t>
                      </a:r>
                      <a:endParaRPr lang="hr-HR" sz="1400">
                        <a:effectLst/>
                        <a:latin typeface="Bookman Old Style" pitchFamily="18" charset="0"/>
                        <a:ea typeface="Times New Roman"/>
                      </a:endParaRPr>
                    </a:p>
                  </a:txBody>
                  <a:tcPr marL="68580" marR="68580" marT="0" marB="0"/>
                </a:tc>
              </a:tr>
              <a:tr h="269496">
                <a:tc>
                  <a:txBody>
                    <a:bodyPr/>
                    <a:lstStyle/>
                    <a:p>
                      <a:pPr algn="ctr">
                        <a:spcAft>
                          <a:spcPts val="0"/>
                        </a:spcAft>
                      </a:pPr>
                      <a:r>
                        <a:rPr lang="hr-HR" sz="1400">
                          <a:effectLst/>
                          <a:latin typeface="Bookman Old Style" pitchFamily="18" charset="0"/>
                        </a:rPr>
                        <a:t>1</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2</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3</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4</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5</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6</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7</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8</a:t>
                      </a:r>
                      <a:endParaRPr lang="hr-HR" sz="1400">
                        <a:effectLst/>
                        <a:latin typeface="Bookman Old Style" pitchFamily="18" charset="0"/>
                        <a:ea typeface="Times New Roman"/>
                      </a:endParaRPr>
                    </a:p>
                  </a:txBody>
                  <a:tcPr marL="68580" marR="68580" marT="0" marB="0"/>
                </a:tc>
              </a:tr>
              <a:tr h="538991">
                <a:tc>
                  <a:txBody>
                    <a:bodyPr/>
                    <a:lstStyle/>
                    <a:p>
                      <a:pPr>
                        <a:spcAft>
                          <a:spcPts val="0"/>
                        </a:spcAft>
                      </a:pPr>
                      <a:r>
                        <a:rPr lang="hr-HR" sz="1400">
                          <a:effectLst/>
                          <a:latin typeface="Bookman Old Style" pitchFamily="18" charset="0"/>
                        </a:rPr>
                        <a:t>Siječanj</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Ivan Ivić</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Prodavač</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160</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50%</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2.143,96</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168</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1.020,93</a:t>
                      </a:r>
                      <a:endParaRPr lang="hr-HR" sz="1400">
                        <a:effectLst/>
                        <a:latin typeface="Bookman Old Style" pitchFamily="18" charset="0"/>
                        <a:ea typeface="Times New Roman"/>
                      </a:endParaRPr>
                    </a:p>
                  </a:txBody>
                  <a:tcPr marL="68580" marR="68580" marT="0" marB="0"/>
                </a:tc>
              </a:tr>
              <a:tr h="538991">
                <a:tc>
                  <a:txBody>
                    <a:bodyPr/>
                    <a:lstStyle/>
                    <a:p>
                      <a:pPr>
                        <a:spcAft>
                          <a:spcPts val="0"/>
                        </a:spcAft>
                      </a:pPr>
                      <a:r>
                        <a:rPr lang="hr-HR" sz="1400">
                          <a:effectLst/>
                          <a:latin typeface="Bookman Old Style" pitchFamily="18" charset="0"/>
                        </a:rPr>
                        <a:t>Veljača</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Ivan Ivić</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Prodavač</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160</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50%</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2.143,96</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160</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1.071,98</a:t>
                      </a:r>
                      <a:endParaRPr lang="hr-HR" sz="1400">
                        <a:effectLst/>
                        <a:latin typeface="Bookman Old Style" pitchFamily="18" charset="0"/>
                        <a:ea typeface="Times New Roman"/>
                      </a:endParaRPr>
                    </a:p>
                  </a:txBody>
                  <a:tcPr marL="68580" marR="68580" marT="0" marB="0"/>
                </a:tc>
              </a:tr>
              <a:tr h="538991">
                <a:tc>
                  <a:txBody>
                    <a:bodyPr/>
                    <a:lstStyle/>
                    <a:p>
                      <a:pPr>
                        <a:spcAft>
                          <a:spcPts val="0"/>
                        </a:spcAft>
                      </a:pPr>
                      <a:r>
                        <a:rPr lang="hr-HR" sz="1400">
                          <a:effectLst/>
                          <a:latin typeface="Bookman Old Style" pitchFamily="18" charset="0"/>
                        </a:rPr>
                        <a:t>Ožujak</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Ivan Ivić</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Prodavač</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184</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50%</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2.143,96</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184</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1.071,98</a:t>
                      </a:r>
                      <a:endParaRPr lang="hr-HR" sz="1400">
                        <a:effectLst/>
                        <a:latin typeface="Bookman Old Style" pitchFamily="18" charset="0"/>
                        <a:ea typeface="Times New Roman"/>
                      </a:endParaRPr>
                    </a:p>
                  </a:txBody>
                  <a:tcPr marL="68580" marR="68580" marT="0" marB="0"/>
                </a:tc>
              </a:tr>
              <a:tr h="538991">
                <a:tc>
                  <a:txBody>
                    <a:bodyPr/>
                    <a:lstStyle/>
                    <a:p>
                      <a:pPr>
                        <a:spcAft>
                          <a:spcPts val="0"/>
                        </a:spcAft>
                      </a:pPr>
                      <a:r>
                        <a:rPr lang="hr-HR" sz="1400">
                          <a:effectLst/>
                          <a:latin typeface="Bookman Old Style" pitchFamily="18" charset="0"/>
                        </a:rPr>
                        <a:t>Travanj</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Ivan Ivić</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Prodavač</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160</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50%</a:t>
                      </a:r>
                      <a:endParaRPr lang="hr-HR" sz="1400">
                        <a:effectLst/>
                        <a:latin typeface="Bookman Old Style" pitchFamily="18" charset="0"/>
                        <a:ea typeface="Times New Roman"/>
                      </a:endParaRPr>
                    </a:p>
                  </a:txBody>
                  <a:tcPr marL="68580" marR="68580" marT="0" marB="0"/>
                </a:tc>
                <a:tc>
                  <a:txBody>
                    <a:bodyPr/>
                    <a:lstStyle/>
                    <a:p>
                      <a:pPr algn="r">
                        <a:spcAft>
                          <a:spcPts val="0"/>
                        </a:spcAft>
                      </a:pPr>
                      <a:r>
                        <a:rPr lang="hr-HR" sz="1400">
                          <a:effectLst/>
                          <a:latin typeface="Bookman Old Style" pitchFamily="18" charset="0"/>
                        </a:rPr>
                        <a:t>2.143,96</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176</a:t>
                      </a:r>
                      <a:endParaRPr lang="hr-HR" sz="1400">
                        <a:effectLst/>
                        <a:latin typeface="Bookman Old Style" pitchFamily="18" charset="0"/>
                        <a:ea typeface="Times New Roman"/>
                      </a:endParaRPr>
                    </a:p>
                  </a:txBody>
                  <a:tcPr marL="68580" marR="68580" marT="0" marB="0"/>
                </a:tc>
                <a:tc>
                  <a:txBody>
                    <a:bodyPr/>
                    <a:lstStyle/>
                    <a:p>
                      <a:pPr algn="r">
                        <a:spcAft>
                          <a:spcPts val="0"/>
                        </a:spcAft>
                      </a:pPr>
                      <a:r>
                        <a:rPr lang="hr-HR" sz="1400">
                          <a:effectLst/>
                          <a:latin typeface="Bookman Old Style" pitchFamily="18" charset="0"/>
                        </a:rPr>
                        <a:t>1.020,93</a:t>
                      </a:r>
                      <a:endParaRPr lang="hr-HR" sz="1400">
                        <a:effectLst/>
                        <a:latin typeface="Bookman Old Style" pitchFamily="18" charset="0"/>
                        <a:ea typeface="Times New Roman"/>
                      </a:endParaRPr>
                    </a:p>
                  </a:txBody>
                  <a:tcPr marL="68580" marR="68580" marT="0" marB="0"/>
                </a:tc>
              </a:tr>
              <a:tr h="538991">
                <a:tc>
                  <a:txBody>
                    <a:bodyPr/>
                    <a:lstStyle/>
                    <a:p>
                      <a:pPr>
                        <a:spcAft>
                          <a:spcPts val="0"/>
                        </a:spcAft>
                      </a:pPr>
                      <a:r>
                        <a:rPr lang="hr-HR" sz="1400">
                          <a:effectLst/>
                          <a:latin typeface="Bookman Old Style" pitchFamily="18" charset="0"/>
                        </a:rPr>
                        <a:t>Ukupno</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 </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 </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 </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 </a:t>
                      </a:r>
                      <a:endParaRPr lang="hr-HR" sz="1400">
                        <a:effectLst/>
                        <a:latin typeface="Bookman Old Style" pitchFamily="18" charset="0"/>
                        <a:ea typeface="Times New Roman"/>
                      </a:endParaRPr>
                    </a:p>
                  </a:txBody>
                  <a:tcPr marL="68580" marR="68580" marT="0" marB="0"/>
                </a:tc>
                <a:tc>
                  <a:txBody>
                    <a:bodyPr/>
                    <a:lstStyle/>
                    <a:p>
                      <a:pPr>
                        <a:spcAft>
                          <a:spcPts val="0"/>
                        </a:spcAft>
                      </a:pPr>
                      <a:r>
                        <a:rPr lang="hr-HR" sz="1400">
                          <a:effectLst/>
                          <a:latin typeface="Bookman Old Style" pitchFamily="18" charset="0"/>
                        </a:rPr>
                        <a:t> </a:t>
                      </a:r>
                      <a:endParaRPr lang="hr-HR" sz="1400">
                        <a:effectLst/>
                        <a:latin typeface="Bookman Old Style" pitchFamily="18" charset="0"/>
                        <a:ea typeface="Times New Roman"/>
                      </a:endParaRPr>
                    </a:p>
                  </a:txBody>
                  <a:tcPr marL="68580" marR="68580" marT="0" marB="0"/>
                </a:tc>
                <a:tc>
                  <a:txBody>
                    <a:bodyPr/>
                    <a:lstStyle/>
                    <a:p>
                      <a:pPr algn="ctr">
                        <a:spcAft>
                          <a:spcPts val="0"/>
                        </a:spcAft>
                      </a:pPr>
                      <a:r>
                        <a:rPr lang="hr-HR" sz="1400">
                          <a:effectLst/>
                          <a:latin typeface="Bookman Old Style" pitchFamily="18" charset="0"/>
                        </a:rPr>
                        <a:t> </a:t>
                      </a:r>
                      <a:endParaRPr lang="hr-HR" sz="1400">
                        <a:effectLst/>
                        <a:latin typeface="Bookman Old Style" pitchFamily="18" charset="0"/>
                        <a:ea typeface="Times New Roman"/>
                      </a:endParaRPr>
                    </a:p>
                  </a:txBody>
                  <a:tcPr marL="68580" marR="68580" marT="0" marB="0"/>
                </a:tc>
                <a:tc>
                  <a:txBody>
                    <a:bodyPr/>
                    <a:lstStyle/>
                    <a:p>
                      <a:pPr algn="r">
                        <a:spcAft>
                          <a:spcPts val="0"/>
                        </a:spcAft>
                      </a:pPr>
                      <a:r>
                        <a:rPr lang="hr-HR" sz="1400" dirty="0">
                          <a:effectLst/>
                          <a:latin typeface="Bookman Old Style" pitchFamily="18" charset="0"/>
                        </a:rPr>
                        <a:t>4.185,82</a:t>
                      </a:r>
                      <a:endParaRPr lang="hr-HR" sz="1400" dirty="0">
                        <a:effectLst/>
                        <a:latin typeface="Bookman Old Style" pitchFamily="18" charset="0"/>
                        <a:ea typeface="Times New Roman"/>
                      </a:endParaRPr>
                    </a:p>
                  </a:txBody>
                  <a:tcPr marL="68580" marR="68580" marT="0" marB="0"/>
                </a:tc>
              </a:tr>
            </a:tbl>
          </a:graphicData>
        </a:graphic>
      </p:graphicFrame>
      <p:pic>
        <p:nvPicPr>
          <p:cNvPr id="5" name="Picture 2"/>
          <p:cNvPicPr>
            <a:picLocks noChangeAspect="1" noChangeArrowheads="1"/>
          </p:cNvPicPr>
          <p:nvPr/>
        </p:nvPicPr>
        <p:blipFill>
          <a:blip r:embed="rId2" cstate="print"/>
          <a:srcRect l="4002" t="90224" r="78697" b="3531"/>
          <a:stretch>
            <a:fillRect/>
          </a:stretch>
        </p:blipFill>
        <p:spPr bwMode="auto">
          <a:xfrm>
            <a:off x="7884368" y="0"/>
            <a:ext cx="1259632" cy="1124744"/>
          </a:xfrm>
          <a:prstGeom prst="rect">
            <a:avLst/>
          </a:prstGeom>
          <a:noFill/>
        </p:spPr>
      </p:pic>
    </p:spTree>
    <p:extLst>
      <p:ext uri="{BB962C8B-B14F-4D97-AF65-F5344CB8AC3E}">
        <p14:creationId xmlns:p14="http://schemas.microsoft.com/office/powerpoint/2010/main" val="3288797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Poticaji Hrvatskog zavoda za zapošljavanje</a:t>
            </a:r>
            <a:endParaRPr lang="hr-HR" sz="2800" dirty="0"/>
          </a:p>
        </p:txBody>
      </p:sp>
      <p:sp>
        <p:nvSpPr>
          <p:cNvPr id="3" name="Content Placeholder 2"/>
          <p:cNvSpPr>
            <a:spLocks noGrp="1"/>
          </p:cNvSpPr>
          <p:nvPr>
            <p:ph idx="1"/>
          </p:nvPr>
        </p:nvSpPr>
        <p:spPr/>
        <p:txBody>
          <a:bodyPr>
            <a:normAutofit fontScale="70000" lnSpcReduction="20000"/>
          </a:bodyPr>
          <a:lstStyle/>
          <a:p>
            <a:r>
              <a:rPr lang="hr-HR" dirty="0" smtClean="0"/>
              <a:t>Sufinanciranje zapošljavanj osoba s invaliditetom</a:t>
            </a:r>
          </a:p>
          <a:p>
            <a:r>
              <a:rPr lang="hr-HR" dirty="0" smtClean="0"/>
              <a:t>Podnosi se PRIJE zapošljavanja osobe s invaliditetom</a:t>
            </a:r>
          </a:p>
          <a:p>
            <a:r>
              <a:rPr lang="hr-HR" dirty="0" smtClean="0"/>
              <a:t>Podnošenje zahtjeva - odobravanje unutar 2-3 tjedna – zapošljavanje osobe s invaliditetom u roku 8 dana</a:t>
            </a:r>
          </a:p>
          <a:p>
            <a:r>
              <a:rPr lang="hr-HR" dirty="0" smtClean="0"/>
              <a:t>Poticaji se isplaćuju za godinu dana unaprijed i iznose 75% bruto iznosa plaće (oko 28000 kn za NKV)</a:t>
            </a:r>
          </a:p>
          <a:p>
            <a:r>
              <a:rPr lang="hr-HR" dirty="0" smtClean="0"/>
              <a:t>Zapošljavanje na minimalno godinu dana</a:t>
            </a:r>
          </a:p>
          <a:p>
            <a:r>
              <a:rPr lang="hr-HR" dirty="0" smtClean="0"/>
              <a:t>Ako osoba ne zadovolji uvjetima posla, moguće je uzeti zamjensku osobu</a:t>
            </a:r>
          </a:p>
          <a:p>
            <a:r>
              <a:rPr lang="hr-HR" dirty="0" smtClean="0"/>
              <a:t>Svaka tri mjeseca podnose se dokazi da je radniku isplaćena plaća </a:t>
            </a:r>
          </a:p>
          <a:p>
            <a:r>
              <a:rPr lang="hr-HR" dirty="0" smtClean="0"/>
              <a:t>Dodatne informacije: Odjel za osobe s invaliditetom u HZZ Zagreb ili područni uredi HZZa</a:t>
            </a: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67650" y="0"/>
            <a:ext cx="1276350" cy="1124743"/>
          </a:xfrm>
          <a:prstGeom prst="rect">
            <a:avLst/>
          </a:prstGeom>
          <a:noFill/>
        </p:spPr>
      </p:pic>
    </p:spTree>
    <p:extLst>
      <p:ext uri="{BB962C8B-B14F-4D97-AF65-F5344CB8AC3E}">
        <p14:creationId xmlns:p14="http://schemas.microsoft.com/office/powerpoint/2010/main" val="3551671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Potpora Grada Zagreba za zapošljavanje </a:t>
            </a:r>
            <a:br>
              <a:rPr lang="hr-HR" dirty="0" smtClean="0"/>
            </a:br>
            <a:r>
              <a:rPr lang="hr-HR" dirty="0" smtClean="0"/>
              <a:t>osobe s invaliditetom</a:t>
            </a:r>
            <a:endParaRPr lang="hr-HR" dirty="0"/>
          </a:p>
        </p:txBody>
      </p:sp>
      <p:sp>
        <p:nvSpPr>
          <p:cNvPr id="3" name="Content Placeholder 2"/>
          <p:cNvSpPr>
            <a:spLocks noGrp="1"/>
          </p:cNvSpPr>
          <p:nvPr>
            <p:ph idx="1"/>
          </p:nvPr>
        </p:nvSpPr>
        <p:spPr/>
        <p:txBody>
          <a:bodyPr>
            <a:normAutofit fontScale="85000" lnSpcReduction="20000"/>
          </a:bodyPr>
          <a:lstStyle/>
          <a:p>
            <a:r>
              <a:rPr lang="hr-HR" dirty="0" smtClean="0"/>
              <a:t>Sjedište obrta je na području grada Zagreba</a:t>
            </a:r>
          </a:p>
          <a:p>
            <a:r>
              <a:rPr lang="hr-HR" dirty="0" smtClean="0"/>
              <a:t>Ovu potporu mogu koristiti obrtnici koji su osobe s invaliditetom, ili obrti koji zapošljavaju OSI ili obrti koji tek namjeravaju zaposliti OSI</a:t>
            </a:r>
          </a:p>
          <a:p>
            <a:r>
              <a:rPr lang="hr-HR" dirty="0" smtClean="0"/>
              <a:t>Visina potpore je od 5000 do 20 000 kn</a:t>
            </a:r>
          </a:p>
          <a:p>
            <a:r>
              <a:rPr lang="hr-HR" dirty="0" smtClean="0"/>
              <a:t>Namjena poticaja: za troškove poreza i doprinosa za zaposlene osobe s invaliditetom</a:t>
            </a:r>
          </a:p>
          <a:p>
            <a:r>
              <a:rPr lang="hr-HR" dirty="0" smtClean="0"/>
              <a:t>Pravo na korištenje ostvaruje se za tekuću kalendarsku godinu i može se koristiti više puta</a:t>
            </a:r>
          </a:p>
          <a:p>
            <a:r>
              <a:rPr lang="hr-HR" dirty="0" smtClean="0"/>
              <a:t>Sufinanciranje dijela troškova poreza i doprinosa za novozaposlene OSI može iznositi max. 2000kn mjesečno za najduže 12 mjeseci</a:t>
            </a: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67650" y="0"/>
            <a:ext cx="1276350" cy="1124743"/>
          </a:xfrm>
          <a:prstGeom prst="rect">
            <a:avLst/>
          </a:prstGeom>
          <a:noFill/>
        </p:spPr>
      </p:pic>
    </p:spTree>
    <p:extLst>
      <p:ext uri="{BB962C8B-B14F-4D97-AF65-F5344CB8AC3E}">
        <p14:creationId xmlns:p14="http://schemas.microsoft.com/office/powerpoint/2010/main" val="1909078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t>Postupak odobravanja i dodjele potpora:</a:t>
            </a:r>
            <a:endParaRPr lang="hr-HR" sz="3200" dirty="0"/>
          </a:p>
        </p:txBody>
      </p:sp>
      <p:sp>
        <p:nvSpPr>
          <p:cNvPr id="3" name="Content Placeholder 2"/>
          <p:cNvSpPr>
            <a:spLocks noGrp="1"/>
          </p:cNvSpPr>
          <p:nvPr>
            <p:ph idx="1"/>
          </p:nvPr>
        </p:nvSpPr>
        <p:spPr/>
        <p:txBody>
          <a:bodyPr>
            <a:normAutofit fontScale="85000" lnSpcReduction="20000"/>
          </a:bodyPr>
          <a:lstStyle/>
          <a:p>
            <a:r>
              <a:rPr lang="hr-HR" dirty="0" smtClean="0"/>
              <a:t>Zahtjev i dokumentacija podnose se Povjerenstvu za potpore obrtnicima preko Gradskog ureda za gospodarstvo, rad i poduzetništvo</a:t>
            </a:r>
          </a:p>
          <a:p>
            <a:r>
              <a:rPr lang="hr-HR" dirty="0" smtClean="0"/>
              <a:t>Odobrena sredstva obrtnici su dužni utrošiti namjenski i najkasnije u roku od 120 dana od dana uplate sredstava na njihov žiro račun dostaviti dokaz o namjenskom trošenju sredstava </a:t>
            </a:r>
          </a:p>
          <a:p>
            <a:r>
              <a:rPr lang="hr-HR" dirty="0" smtClean="0"/>
              <a:t>Obrtnici koji su sredstva dobili za zapošljavanje OSI te o tome dali pismenu izjavu, moraju u roku 120 dana dostaviti dokaz da su OSI i zaposlili</a:t>
            </a: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67650" y="0"/>
            <a:ext cx="1276350" cy="1124743"/>
          </a:xfrm>
          <a:prstGeom prst="rect">
            <a:avLst/>
          </a:prstGeom>
          <a:noFill/>
        </p:spPr>
      </p:pic>
    </p:spTree>
    <p:extLst>
      <p:ext uri="{BB962C8B-B14F-4D97-AF65-F5344CB8AC3E}">
        <p14:creationId xmlns:p14="http://schemas.microsoft.com/office/powerpoint/2010/main" val="409317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hr-HR" sz="2800" dirty="0"/>
          </a:p>
        </p:txBody>
      </p:sp>
      <p:sp>
        <p:nvSpPr>
          <p:cNvPr id="3" name="Content Placeholder 2"/>
          <p:cNvSpPr>
            <a:spLocks noGrp="1"/>
          </p:cNvSpPr>
          <p:nvPr>
            <p:ph idx="1"/>
          </p:nvPr>
        </p:nvSpPr>
        <p:spPr>
          <a:xfrm>
            <a:off x="467544" y="1196752"/>
            <a:ext cx="8229600" cy="4525963"/>
          </a:xfrm>
        </p:spPr>
        <p:txBody>
          <a:bodyPr>
            <a:normAutofit fontScale="85000" lnSpcReduction="20000"/>
          </a:bodyPr>
          <a:lstStyle/>
          <a:p>
            <a:r>
              <a:rPr lang="hr-HR" dirty="0" smtClean="0"/>
              <a:t>Ako se utvrdi da obrtnik nije iskoristio sredstva za namjenu koju je naveo u prijavi, odnosno da nije zaposlio OSI u određenom roku, dužan je vratiti sredstva i gubi pravo na potporu u sljedećoj kalendarskoj godini</a:t>
            </a:r>
          </a:p>
          <a:p>
            <a:r>
              <a:rPr lang="hr-HR" dirty="0" smtClean="0"/>
              <a:t>Natječaj za potpore Grada Zagreb objavljuje se početkom kalendarske godine</a:t>
            </a:r>
          </a:p>
          <a:p>
            <a:r>
              <a:rPr lang="hr-HR" dirty="0" smtClean="0"/>
              <a:t>Detaljnije informacije: Gradski ured za gospodarstvo, rad i poduzetništvo, Odjel za poticanje razvoja obrta, malog i srednjeg poduzetništva, Zagreb, Trg S. Radića 1 ili na www.zagreb.hr</a:t>
            </a: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67650" y="0"/>
            <a:ext cx="1276350" cy="1124743"/>
          </a:xfrm>
          <a:prstGeom prst="rect">
            <a:avLst/>
          </a:prstGeom>
          <a:noFill/>
        </p:spPr>
      </p:pic>
    </p:spTree>
    <p:extLst>
      <p:ext uri="{BB962C8B-B14F-4D97-AF65-F5344CB8AC3E}">
        <p14:creationId xmlns:p14="http://schemas.microsoft.com/office/powerpoint/2010/main" val="2644885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2800" dirty="0" smtClean="0"/>
              <a:t>Poticaji Fonda za profesionalnu rehabilitaciju i zapošljavanje osoba s invaliditetom</a:t>
            </a:r>
            <a:endParaRPr lang="hr-HR" sz="2800" dirty="0"/>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hr-HR" dirty="0" smtClean="0"/>
              <a:t>REDOVNI POTICAJI:</a:t>
            </a:r>
          </a:p>
          <a:p>
            <a:r>
              <a:rPr lang="hr-HR" dirty="0" smtClean="0"/>
              <a:t>Isplaćuju se kontinuirano</a:t>
            </a:r>
          </a:p>
          <a:p>
            <a:r>
              <a:rPr lang="hr-HR" dirty="0" smtClean="0"/>
              <a:t>Povrat sredstava u visini uplaćenog doprinosa za osnovno zdravstveno i mirovinsko osiguranje</a:t>
            </a:r>
          </a:p>
          <a:p>
            <a:r>
              <a:rPr lang="hr-HR" dirty="0" smtClean="0"/>
              <a:t>Naknada razlike radi smanjenog radnog učinka</a:t>
            </a:r>
          </a:p>
          <a:p>
            <a:r>
              <a:rPr lang="hr-HR" dirty="0" smtClean="0"/>
              <a:t>Sufinanciranje troškova pomagača u radu (osobnog asistenta)</a:t>
            </a:r>
          </a:p>
          <a:p>
            <a:pPr marL="0" indent="0">
              <a:buNone/>
            </a:pPr>
            <a:endParaRPr lang="hr-HR" dirty="0"/>
          </a:p>
          <a:p>
            <a:pPr marL="0" indent="0">
              <a:buNone/>
            </a:pPr>
            <a:r>
              <a:rPr lang="hr-HR" dirty="0" smtClean="0"/>
              <a:t>2. POSEBNI POTICAJI:</a:t>
            </a:r>
          </a:p>
          <a:p>
            <a:r>
              <a:rPr lang="hr-HR" dirty="0" smtClean="0"/>
              <a:t>Pojavljuju se povremeno, kada se za to ukaže potreba</a:t>
            </a:r>
          </a:p>
          <a:p>
            <a:r>
              <a:rPr lang="hr-HR" dirty="0" smtClean="0"/>
              <a:t>Jednokratna materijalna davanja za obrazovanje OSI</a:t>
            </a:r>
          </a:p>
          <a:p>
            <a:r>
              <a:rPr lang="hr-HR" dirty="0" smtClean="0"/>
              <a:t>Sredstva za arhitektonsku prilagodbu radnog mjesta</a:t>
            </a:r>
          </a:p>
          <a:p>
            <a:r>
              <a:rPr lang="hr-HR" dirty="0" smtClean="0"/>
              <a:t>Sredstva za tehničku prilagodbu – prilagodbu uvjeta rada</a:t>
            </a:r>
          </a:p>
          <a:p>
            <a:r>
              <a:rPr lang="hr-HR" dirty="0" smtClean="0"/>
              <a:t>Kreditna sredstva po povoljnijim uvjetima namijenjena kupnji strojeva, opreme, alata ili pribora potrebnih za zapošljavanje OSI</a:t>
            </a:r>
          </a:p>
          <a:p>
            <a:r>
              <a:rPr lang="hr-HR" dirty="0" smtClean="0"/>
              <a:t>Sufinanciranje troškova radnog terapeuta</a:t>
            </a: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67650" y="0"/>
            <a:ext cx="1276350" cy="1124743"/>
          </a:xfrm>
          <a:prstGeom prst="rect">
            <a:avLst/>
          </a:prstGeom>
          <a:noFill/>
        </p:spPr>
      </p:pic>
    </p:spTree>
    <p:extLst>
      <p:ext uri="{BB962C8B-B14F-4D97-AF65-F5344CB8AC3E}">
        <p14:creationId xmlns:p14="http://schemas.microsoft.com/office/powerpoint/2010/main" val="3483455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3200" dirty="0" smtClean="0"/>
              <a:t>Novčani poticaji – doprinosi za zdravstveno osiguranje i doprinos za zapošljavanje</a:t>
            </a:r>
            <a:endParaRPr lang="hr-HR" sz="3200" dirty="0"/>
          </a:p>
        </p:txBody>
      </p:sp>
      <p:sp>
        <p:nvSpPr>
          <p:cNvPr id="3" name="Content Placeholder 2"/>
          <p:cNvSpPr>
            <a:spLocks noGrp="1"/>
          </p:cNvSpPr>
          <p:nvPr>
            <p:ph idx="1"/>
          </p:nvPr>
        </p:nvSpPr>
        <p:spPr/>
        <p:txBody>
          <a:bodyPr/>
          <a:lstStyle/>
          <a:p>
            <a:r>
              <a:rPr lang="hr-HR" dirty="0" smtClean="0"/>
              <a:t>Visina se određuje prema uplaćenom doprinosu</a:t>
            </a:r>
          </a:p>
          <a:p>
            <a:r>
              <a:rPr lang="hr-HR" dirty="0" smtClean="0"/>
              <a:t>U ovaj doprinos ne ulaze božićnica, regres, jubilarna nagrada i sl.</a:t>
            </a:r>
          </a:p>
          <a:p>
            <a:r>
              <a:rPr lang="hr-HR" dirty="0" smtClean="0"/>
              <a:t>Poslodavac podnosi zahtjev za isplatu (povrat) svaka tri mjeseca (tromjesečno). Zahtjev se podnosi najkasnije 30 dana nakon isplate zadnje plaće za to tromjesečje.</a:t>
            </a:r>
            <a:endParaRPr lang="hr-HR" dirty="0"/>
          </a:p>
        </p:txBody>
      </p:sp>
      <p:pic>
        <p:nvPicPr>
          <p:cNvPr id="4" name="Picture 2"/>
          <p:cNvPicPr>
            <a:picLocks noChangeAspect="1" noChangeArrowheads="1"/>
          </p:cNvPicPr>
          <p:nvPr/>
        </p:nvPicPr>
        <p:blipFill>
          <a:blip r:embed="rId2" cstate="print"/>
          <a:srcRect l="4002" t="90224" r="78697" b="3531"/>
          <a:stretch>
            <a:fillRect/>
          </a:stretch>
        </p:blipFill>
        <p:spPr bwMode="auto">
          <a:xfrm>
            <a:off x="7867650" y="0"/>
            <a:ext cx="1276350" cy="1124743"/>
          </a:xfrm>
          <a:prstGeom prst="rect">
            <a:avLst/>
          </a:prstGeom>
          <a:noFill/>
        </p:spPr>
      </p:pic>
    </p:spTree>
    <p:extLst>
      <p:ext uri="{BB962C8B-B14F-4D97-AF65-F5344CB8AC3E}">
        <p14:creationId xmlns:p14="http://schemas.microsoft.com/office/powerpoint/2010/main" val="1300161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235</TotalTime>
  <Words>3711</Words>
  <Application>Microsoft Office PowerPoint</Application>
  <PresentationFormat>Prikaz na zaslonu (4:3)</PresentationFormat>
  <Paragraphs>487</Paragraphs>
  <Slides>33</Slides>
  <Notes>0</Notes>
  <HiddenSlides>0</HiddenSlides>
  <MMClips>0</MMClips>
  <ScaleCrop>false</ScaleCrop>
  <HeadingPairs>
    <vt:vector size="4" baseType="variant">
      <vt:variant>
        <vt:lpstr>Tema</vt:lpstr>
      </vt:variant>
      <vt:variant>
        <vt:i4>1</vt:i4>
      </vt:variant>
      <vt:variant>
        <vt:lpstr>Naslovi slajdova</vt:lpstr>
      </vt:variant>
      <vt:variant>
        <vt:i4>33</vt:i4>
      </vt:variant>
    </vt:vector>
  </HeadingPairs>
  <TitlesOfParts>
    <vt:vector size="34" baseType="lpstr">
      <vt:lpstr>Theme1</vt:lpstr>
      <vt:lpstr>PowerPointova prezentacija</vt:lpstr>
      <vt:lpstr>Bespovratna potpora Ministarstva gospodarstva, rada i poduzetništva</vt:lpstr>
      <vt:lpstr>Porezne olakšice </vt:lpstr>
      <vt:lpstr>Poticaji Hrvatskog zavoda za zapošljavanje</vt:lpstr>
      <vt:lpstr>Potpora Grada Zagreba za zapošljavanje  osobe s invaliditetom</vt:lpstr>
      <vt:lpstr>Postupak odobravanja i dodjele potpora:</vt:lpstr>
      <vt:lpstr>PowerPointova prezentacija</vt:lpstr>
      <vt:lpstr>Poticaji Fonda za profesionalnu rehabilitaciju i zapošljavanje osoba s invaliditetom</vt:lpstr>
      <vt:lpstr>Novčani poticaji – doprinosi za zdravstveno osiguranje i doprinos za zapošljavanje</vt:lpstr>
      <vt:lpstr>Potrebna dokumentacija:</vt:lpstr>
      <vt:lpstr>Primjer izračuna novčanih poticaja:</vt:lpstr>
      <vt:lpstr>Poticaji Fonda za profesionalnu rehabilitaciju i zapošljavanje osoba s invaliditetom</vt:lpstr>
      <vt:lpstr>Naknada razlike zbog smanjenog učinka</vt:lpstr>
      <vt:lpstr>Potrebna dokumentacija:</vt:lpstr>
      <vt:lpstr>Primjer izračuna obračuna novčanog poticaja za  smanjeni radni učinak</vt:lpstr>
      <vt:lpstr>Poticaji Fonda za profesionalnu rehabilitaciju i zapošljavanje osoba s invaliditetom</vt:lpstr>
      <vt:lpstr>Sufinanciranje troškova osobnog  asistenta – pomagača u radu </vt:lpstr>
      <vt:lpstr>Potrebna dokumentacija:</vt:lpstr>
      <vt:lpstr>Formula za izračun naknade za osobnog  asistenta:</vt:lpstr>
      <vt:lpstr>Primjer izračuna obračuna novčanog poticaja za sufinanciranje troškova osobnog asistenta</vt:lpstr>
      <vt:lpstr>Poticaji Fonda za profesionalnu rehabilitaciju i zapošljavanje osoba s invaliditetom</vt:lpstr>
      <vt:lpstr>Jednokratna materijalna davanja –  obrazovanje osoba s invaliditetom</vt:lpstr>
      <vt:lpstr>Potrebna dokumentacija</vt:lpstr>
      <vt:lpstr>Sredstva za prilagodbu radnog mjesta – arhitektonska prilagodba</vt:lpstr>
      <vt:lpstr>Potrebna dokumentacija:</vt:lpstr>
      <vt:lpstr>Sredstva za prilagodbu uvjeta rada –  tehnička prilagodba</vt:lpstr>
      <vt:lpstr>Potrebna dokumentacija:</vt:lpstr>
      <vt:lpstr>Kreditna sredstva po povoljnijim uvjetima  namjenjena kupnji strojeva, opreme, alata ili  pribora potrebnog za zapošljavanje osobe s invaliditetom</vt:lpstr>
      <vt:lpstr>Potrebna dokumentacija:</vt:lpstr>
      <vt:lpstr>Sufinanciranje troškova radnog terapeuta</vt:lpstr>
      <vt:lpstr>Potrebna dokumentacija:</vt:lpstr>
      <vt:lpstr>Formula za izračun sufinanciranja troškova radnog terapeuta : </vt:lpstr>
      <vt:lpstr>Primjer obračuna: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dc:creator>
  <cp:lastModifiedBy>Vlatka Klašnja</cp:lastModifiedBy>
  <cp:revision>21</cp:revision>
  <dcterms:created xsi:type="dcterms:W3CDTF">2013-01-14T10:01:56Z</dcterms:created>
  <dcterms:modified xsi:type="dcterms:W3CDTF">2013-01-28T13:28:08Z</dcterms:modified>
</cp:coreProperties>
</file>